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682" r:id="rId7"/>
    <p:sldMasterId id="2147493695" r:id="rId8"/>
    <p:sldMasterId id="2147493708" r:id="rId9"/>
  </p:sldMasterIdLst>
  <p:notesMasterIdLst>
    <p:notesMasterId r:id="rId81"/>
  </p:notesMasterIdLst>
  <p:handoutMasterIdLst>
    <p:handoutMasterId r:id="rId82"/>
  </p:handoutMasterIdLst>
  <p:sldIdLst>
    <p:sldId id="959" r:id="rId10"/>
    <p:sldId id="998" r:id="rId11"/>
    <p:sldId id="1057" r:id="rId12"/>
    <p:sldId id="1028" r:id="rId13"/>
    <p:sldId id="1066" r:id="rId14"/>
    <p:sldId id="1061" r:id="rId15"/>
    <p:sldId id="347" r:id="rId16"/>
    <p:sldId id="348" r:id="rId17"/>
    <p:sldId id="349" r:id="rId18"/>
    <p:sldId id="1067" r:id="rId19"/>
    <p:sldId id="1068" r:id="rId20"/>
    <p:sldId id="350" r:id="rId21"/>
    <p:sldId id="351" r:id="rId22"/>
    <p:sldId id="1069" r:id="rId23"/>
    <p:sldId id="373" r:id="rId24"/>
    <p:sldId id="374" r:id="rId25"/>
    <p:sldId id="375" r:id="rId26"/>
    <p:sldId id="376" r:id="rId27"/>
    <p:sldId id="1070" r:id="rId28"/>
    <p:sldId id="352" r:id="rId29"/>
    <p:sldId id="355" r:id="rId30"/>
    <p:sldId id="1072" r:id="rId31"/>
    <p:sldId id="1062" r:id="rId32"/>
    <p:sldId id="1073" r:id="rId33"/>
    <p:sldId id="356" r:id="rId34"/>
    <p:sldId id="357" r:id="rId35"/>
    <p:sldId id="358" r:id="rId36"/>
    <p:sldId id="1074" r:id="rId37"/>
    <p:sldId id="359" r:id="rId38"/>
    <p:sldId id="360" r:id="rId39"/>
    <p:sldId id="1075" r:id="rId40"/>
    <p:sldId id="1063" r:id="rId41"/>
    <p:sldId id="924" r:id="rId42"/>
    <p:sldId id="925" r:id="rId43"/>
    <p:sldId id="341" r:id="rId44"/>
    <p:sldId id="342" r:id="rId45"/>
    <p:sldId id="369" r:id="rId46"/>
    <p:sldId id="370" r:id="rId47"/>
    <p:sldId id="371" r:id="rId48"/>
    <p:sldId id="372" r:id="rId49"/>
    <p:sldId id="1076" r:id="rId50"/>
    <p:sldId id="1077" r:id="rId51"/>
    <p:sldId id="1078" r:id="rId52"/>
    <p:sldId id="1079" r:id="rId53"/>
    <p:sldId id="378" r:id="rId54"/>
    <p:sldId id="380" r:id="rId55"/>
    <p:sldId id="381" r:id="rId56"/>
    <p:sldId id="1080" r:id="rId57"/>
    <p:sldId id="1081" r:id="rId58"/>
    <p:sldId id="385" r:id="rId59"/>
    <p:sldId id="386" r:id="rId60"/>
    <p:sldId id="403" r:id="rId61"/>
    <p:sldId id="361" r:id="rId62"/>
    <p:sldId id="1082" r:id="rId63"/>
    <p:sldId id="1101" r:id="rId64"/>
    <p:sldId id="1110" r:id="rId65"/>
    <p:sldId id="387" r:id="rId66"/>
    <p:sldId id="1111" r:id="rId67"/>
    <p:sldId id="1064" r:id="rId68"/>
    <p:sldId id="1112" r:id="rId69"/>
    <p:sldId id="968" r:id="rId70"/>
    <p:sldId id="970" r:id="rId71"/>
    <p:sldId id="1198" r:id="rId72"/>
    <p:sldId id="1203" r:id="rId73"/>
    <p:sldId id="1204" r:id="rId74"/>
    <p:sldId id="1199" r:id="rId75"/>
    <p:sldId id="1200" r:id="rId76"/>
    <p:sldId id="1205" r:id="rId77"/>
    <p:sldId id="1206" r:id="rId78"/>
    <p:sldId id="971" r:id="rId79"/>
    <p:sldId id="1207" r:id="rId8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6"/>
    <p:restoredTop sz="96339"/>
  </p:normalViewPr>
  <p:slideViewPr>
    <p:cSldViewPr snapToObjects="1">
      <p:cViewPr varScale="1">
        <p:scale>
          <a:sx n="171" d="100"/>
          <a:sy n="171" d="100"/>
        </p:scale>
        <p:origin x="3616" y="1704"/>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E733A54A-C6D5-44D3-B193-2B68843B234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B74-4B17-846A-1158-BB67D7D1E3B9}"/>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65418A52-CFE1-D24A-BE26-71A229CA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72FF84B4-8B37-67DC-65A0-0C3DDA3C8F2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CADE9950-5FD1-0329-9E54-6D18BD490B6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7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4506-9057-9985-F2B5-84E0B8EB3B51}"/>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19F2EEEF-CDCA-1EE3-B023-CF9CD4812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D97EEE9B-130C-938B-FAAD-581054D1FF47}"/>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95C0D860-9D1D-2092-3252-3E3547A34C41}"/>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267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0243F-8686-4433-9701-9F34E8AC8773}" type="slidenum">
              <a:rPr lang="en-US" altLang="en-US" sz="1200"/>
              <a:pPr/>
              <a:t>37</a:t>
            </a:fld>
            <a:endParaRPr lang="en-US" altLang="en-US" sz="1200"/>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5649CE-6E1F-4A66-818C-4E7F6898A7A7}" type="slidenum">
              <a:rPr lang="en-US" altLang="en-US" sz="1200"/>
              <a:pPr/>
              <a:t>38</a:t>
            </a:fld>
            <a:endParaRPr lang="en-US" alt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39</a:t>
            </a:fld>
            <a:endParaRPr lang="en-US" alt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40</a:t>
            </a:fld>
            <a:endParaRPr lang="en-US" altLang="en-US" sz="1200"/>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6C4670-485C-41B4-B6C8-2F72766EE515}" type="slidenum">
              <a:rPr lang="en-US" altLang="en-US" sz="1200"/>
              <a:pPr/>
              <a:t>41</a:t>
            </a:fld>
            <a:endParaRPr lang="en-US" altLang="en-US" sz="1200"/>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42</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43</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819F5B-7A32-4D84-A65B-6246CABB1E02}" type="slidenum">
              <a:rPr lang="en-US" altLang="en-US" sz="1200"/>
              <a:pPr/>
              <a:t>44</a:t>
            </a:fld>
            <a:endParaRPr lang="en-US" altLang="en-US" sz="1200"/>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C35E-7DD2-43A4-B0B3-DF6655FBBF3E}" type="slidenum">
              <a:rPr lang="en-US" altLang="en-US" sz="1200"/>
              <a:pPr/>
              <a:t>46</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C5AA873-0E0F-4E9D-B9D0-F99186FE665C}" type="slidenum">
              <a:rPr lang="en-US" altLang="en-US" sz="1200"/>
              <a:pPr/>
              <a:t>47</a:t>
            </a:fld>
            <a:endParaRPr lang="en-US" altLang="en-US" sz="1200"/>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E75EE63-BBAB-4B59-AB6C-C7C62F9D7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7D1A45DA-CA64-41FA-A1E8-AD1BAE08C0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64DA130-9CE3-4E7D-9E7F-223297258F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CBB2FFBC-ECC8-4E72-ACD7-AC5B3AC7D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540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63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8270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84229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145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4314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204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3847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65920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23655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13053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752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2397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257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39340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879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1118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75258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2592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34235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7834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93165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6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90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78799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59580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8800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19680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2715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09242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6902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78478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3199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5003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COMSW4111_002_2025_2 – Foundation: ER, Relational, SQL (2)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919521"/>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4"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13509"/>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42957"/>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Spring 2025</a:t>
            </a:r>
            <a:br>
              <a:rPr lang="en-US" altLang="en-US" sz="3200" b="1" i="1" dirty="0"/>
            </a:br>
            <a:r>
              <a:rPr lang="en-US" altLang="en-US" sz="2800" b="1" i="1" dirty="0"/>
              <a:t>Lecture 2: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COMSW4111_002_2025_2 -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BE2A6-4D82-52FA-1F32-3A33C4A49847}"/>
              </a:ext>
            </a:extLst>
          </p:cNvPr>
          <p:cNvSpPr>
            <a:spLocks noGrp="1"/>
          </p:cNvSpPr>
          <p:nvPr>
            <p:ph idx="1"/>
          </p:nvPr>
        </p:nvSpPr>
        <p:spPr/>
        <p:txBody>
          <a:bodyPr/>
          <a:lstStyle/>
          <a:p>
            <a:r>
              <a:rPr lang="en-US" dirty="0"/>
              <a:t>Let’s consider </a:t>
            </a:r>
            <a:r>
              <a:rPr lang="en-US" i="1" dirty="0"/>
              <a:t>a </a:t>
            </a:r>
            <a:r>
              <a:rPr lang="en-US" dirty="0"/>
              <a:t>modification and assume that</a:t>
            </a:r>
          </a:p>
          <a:p>
            <a:pPr lvl="1"/>
            <a:r>
              <a:rPr lang="en-US" dirty="0"/>
              <a:t>A student may have more than one advisor</a:t>
            </a:r>
          </a:p>
          <a:p>
            <a:pPr lvl="1"/>
            <a:r>
              <a:rPr lang="en-US" dirty="0"/>
              <a:t>An instructor may advise several students </a:t>
            </a:r>
            <a:r>
              <a:rPr lang="en-US" dirty="0">
                <a:sym typeface="Wingdings" pitchFamily="2" charset="2"/>
              </a:rPr>
              <a:t></a:t>
            </a:r>
          </a:p>
          <a:p>
            <a:pPr lvl="1"/>
            <a:r>
              <a:rPr lang="en-US" dirty="0">
                <a:sym typeface="Wingdings" pitchFamily="2" charset="2"/>
              </a:rPr>
              <a:t>The relationship is many-to-many </a:t>
            </a:r>
          </a:p>
          <a:p>
            <a:pPr lvl="1"/>
            <a:r>
              <a:rPr lang="en-US" dirty="0">
                <a:sym typeface="Wingdings" pitchFamily="2" charset="2"/>
              </a:rPr>
              <a:t>We cannot implement this in SQL using foreign keys </a:t>
            </a:r>
          </a:p>
          <a:p>
            <a:pPr lvl="1"/>
            <a:r>
              <a:rPr lang="en-US" dirty="0">
                <a:sym typeface="Wingdings" pitchFamily="2" charset="2"/>
              </a:rPr>
              <a:t>We need an </a:t>
            </a:r>
            <a:r>
              <a:rPr lang="en-US" i="1" dirty="0">
                <a:sym typeface="Wingdings" pitchFamily="2" charset="2"/>
              </a:rPr>
              <a:t>associative entity.</a:t>
            </a:r>
          </a:p>
          <a:p>
            <a:r>
              <a:rPr lang="en-US" dirty="0"/>
              <a:t>“An </a:t>
            </a:r>
            <a:r>
              <a:rPr lang="en-US" i="1" dirty="0"/>
              <a:t>associative entity </a:t>
            </a:r>
            <a:r>
              <a:rPr lang="en-US" dirty="0"/>
              <a:t>is a term used in relational and entity–relationship theory. A relational database requires the implementation of a base relation (or base table) to resolve many-to-many relationships. A base relation representing this kind of entity is called, informally, an associative table.”</a:t>
            </a:r>
            <a:br>
              <a:rPr lang="en-US" dirty="0"/>
            </a:br>
            <a:r>
              <a:rPr lang="en-US" dirty="0"/>
              <a:t>(https://</a:t>
            </a:r>
            <a:r>
              <a:rPr lang="en-US" dirty="0" err="1"/>
              <a:t>en.wikipedia.org</a:t>
            </a:r>
            <a:r>
              <a:rPr lang="en-US" dirty="0"/>
              <a:t>/wiki/</a:t>
            </a:r>
            <a:r>
              <a:rPr lang="en-US" dirty="0" err="1"/>
              <a:t>Associative_entity</a:t>
            </a:r>
            <a:r>
              <a:rPr lang="en-US" dirty="0"/>
              <a:t>)</a:t>
            </a:r>
          </a:p>
        </p:txBody>
      </p:sp>
      <p:sp>
        <p:nvSpPr>
          <p:cNvPr id="3" name="Title 2">
            <a:extLst>
              <a:ext uri="{FF2B5EF4-FFF2-40B4-BE49-F238E27FC236}">
                <a16:creationId xmlns:a16="http://schemas.microsoft.com/office/drawing/2014/main" id="{FE1244EE-D2CC-D496-2097-BB8DFC512324}"/>
              </a:ext>
            </a:extLst>
          </p:cNvPr>
          <p:cNvSpPr>
            <a:spLocks noGrp="1"/>
          </p:cNvSpPr>
          <p:nvPr>
            <p:ph type="title"/>
          </p:nvPr>
        </p:nvSpPr>
        <p:spPr/>
        <p:txBody>
          <a:bodyPr/>
          <a:lstStyle/>
          <a:p>
            <a:r>
              <a:rPr lang="en-US" dirty="0"/>
              <a:t>Many-to-Many</a:t>
            </a:r>
          </a:p>
        </p:txBody>
      </p:sp>
    </p:spTree>
    <p:extLst>
      <p:ext uri="{BB962C8B-B14F-4D97-AF65-F5344CB8AC3E}">
        <p14:creationId xmlns:p14="http://schemas.microsoft.com/office/powerpoint/2010/main" val="3658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2BCA4-AD27-129C-D387-9D58D8BD2F11}"/>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E7054023-00A7-5C15-0B65-46F9A6E0CBDA}"/>
              </a:ext>
            </a:extLst>
          </p:cNvPr>
          <p:cNvPicPr>
            <a:picLocks noChangeAspect="1"/>
          </p:cNvPicPr>
          <p:nvPr/>
        </p:nvPicPr>
        <p:blipFill>
          <a:blip r:embed="rId2"/>
          <a:stretch>
            <a:fillRect/>
          </a:stretch>
        </p:blipFill>
        <p:spPr>
          <a:xfrm>
            <a:off x="172570" y="666750"/>
            <a:ext cx="1987550" cy="1113028"/>
          </a:xfrm>
          <a:prstGeom prst="rect">
            <a:avLst/>
          </a:prstGeom>
        </p:spPr>
      </p:pic>
      <p:pic>
        <p:nvPicPr>
          <p:cNvPr id="5" name="Picture 4">
            <a:extLst>
              <a:ext uri="{FF2B5EF4-FFF2-40B4-BE49-F238E27FC236}">
                <a16:creationId xmlns:a16="http://schemas.microsoft.com/office/drawing/2014/main" id="{AA12B46B-FDBF-66F0-CA6D-188AE7306A38}"/>
              </a:ext>
            </a:extLst>
          </p:cNvPr>
          <p:cNvPicPr>
            <a:picLocks noChangeAspect="1"/>
          </p:cNvPicPr>
          <p:nvPr/>
        </p:nvPicPr>
        <p:blipFill>
          <a:blip r:embed="rId3"/>
          <a:stretch>
            <a:fillRect/>
          </a:stretch>
        </p:blipFill>
        <p:spPr>
          <a:xfrm>
            <a:off x="4030909" y="539644"/>
            <a:ext cx="4733653" cy="2832100"/>
          </a:xfrm>
          <a:prstGeom prst="rect">
            <a:avLst/>
          </a:prstGeom>
        </p:spPr>
      </p:pic>
      <p:sp>
        <p:nvSpPr>
          <p:cNvPr id="6" name="TextBox 5">
            <a:extLst>
              <a:ext uri="{FF2B5EF4-FFF2-40B4-BE49-F238E27FC236}">
                <a16:creationId xmlns:a16="http://schemas.microsoft.com/office/drawing/2014/main" id="{590485EC-D822-2AAF-482D-9E68DB0D2A35}"/>
              </a:ext>
            </a:extLst>
          </p:cNvPr>
          <p:cNvSpPr txBox="1"/>
          <p:nvPr/>
        </p:nvSpPr>
        <p:spPr>
          <a:xfrm>
            <a:off x="172570" y="2647950"/>
            <a:ext cx="6225166" cy="2031325"/>
          </a:xfrm>
          <a:prstGeom prst="rect">
            <a:avLst/>
          </a:prstGeom>
          <a:noFill/>
        </p:spPr>
        <p:txBody>
          <a:bodyPr wrap="none" rtlCol="0">
            <a:spAutoFit/>
          </a:bodyPr>
          <a:lstStyle/>
          <a:p>
            <a:r>
              <a:rPr lang="en-US" dirty="0"/>
              <a:t>This symbol is quasi-standard,</a:t>
            </a:r>
            <a:br>
              <a:rPr lang="en-US" dirty="0"/>
            </a:br>
            <a:r>
              <a:rPr lang="en-US" dirty="0"/>
              <a:t>but then again almost everything</a:t>
            </a:r>
            <a:br>
              <a:rPr lang="en-US" dirty="0"/>
            </a:br>
            <a:r>
              <a:rPr lang="en-US" dirty="0"/>
              <a:t>in ER diagrams is quasi-standard.</a:t>
            </a:r>
            <a:br>
              <a:rPr lang="en-US" dirty="0"/>
            </a:br>
            <a:br>
              <a:rPr lang="en-US" dirty="0"/>
            </a:br>
            <a:r>
              <a:rPr lang="en-US" dirty="0"/>
              <a:t>ER diagram rules – </a:t>
            </a:r>
            <a:br>
              <a:rPr lang="en-US" dirty="0"/>
            </a:br>
            <a:r>
              <a:rPr lang="en-US" dirty="0"/>
              <a:t>“Tis a custom more honored in the breach than the observance”</a:t>
            </a:r>
            <a:br>
              <a:rPr lang="en-US" dirty="0"/>
            </a:br>
            <a:endParaRPr lang="en-US" dirty="0"/>
          </a:p>
        </p:txBody>
      </p:sp>
      <p:cxnSp>
        <p:nvCxnSpPr>
          <p:cNvPr id="8" name="Straight Arrow Connector 7">
            <a:extLst>
              <a:ext uri="{FF2B5EF4-FFF2-40B4-BE49-F238E27FC236}">
                <a16:creationId xmlns:a16="http://schemas.microsoft.com/office/drawing/2014/main" id="{F177F5E0-5A84-5284-7361-090940F73167}"/>
              </a:ext>
            </a:extLst>
          </p:cNvPr>
          <p:cNvCxnSpPr/>
          <p:nvPr/>
        </p:nvCxnSpPr>
        <p:spPr>
          <a:xfrm flipH="1" flipV="1">
            <a:off x="1219200" y="1809750"/>
            <a:ext cx="381000" cy="9144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36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865381"/>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0E0AFA-6A4B-584C-51B2-210A0DCC67B0}"/>
              </a:ext>
            </a:extLst>
          </p:cNvPr>
          <p:cNvPicPr>
            <a:picLocks noChangeAspect="1"/>
          </p:cNvPicPr>
          <p:nvPr/>
        </p:nvPicPr>
        <p:blipFill>
          <a:blip r:embed="rId4"/>
          <a:stretch>
            <a:fillRect/>
          </a:stretch>
        </p:blipFill>
        <p:spPr>
          <a:xfrm>
            <a:off x="3173659" y="2876550"/>
            <a:ext cx="3266582" cy="2009412"/>
          </a:xfrm>
          <a:prstGeom prst="rect">
            <a:avLst/>
          </a:prstGeom>
          <a:ln w="38100">
            <a:solidFill>
              <a:srgbClr val="FF0000"/>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99CDD-16EC-2133-4AB6-897AD9D2D83A}"/>
              </a:ext>
            </a:extLst>
          </p:cNvPr>
          <p:cNvSpPr>
            <a:spLocks noGrp="1"/>
          </p:cNvSpPr>
          <p:nvPr>
            <p:ph idx="1"/>
          </p:nvPr>
        </p:nvSpPr>
        <p:spPr/>
        <p:txBody>
          <a:bodyPr/>
          <a:lstStyle/>
          <a:p>
            <a:r>
              <a:rPr lang="en-US" dirty="0"/>
              <a:t>When translating an ER diagram into SQL, there are two reasons to use an associative entity.</a:t>
            </a:r>
          </a:p>
          <a:p>
            <a:pPr lvl="1"/>
            <a:r>
              <a:rPr lang="en-US" dirty="0"/>
              <a:t>The relationship is many-to-many OR</a:t>
            </a:r>
          </a:p>
          <a:p>
            <a:pPr lvl="1"/>
            <a:r>
              <a:rPr lang="en-US" dirty="0"/>
              <a:t>The relationship has properties/attributes.</a:t>
            </a:r>
          </a:p>
          <a:p>
            <a:pPr lvl="1"/>
            <a:r>
              <a:rPr lang="en-US" dirty="0"/>
              <a:t>Despite being a “relational database,” SQL only has entities.</a:t>
            </a:r>
            <a:br>
              <a:rPr lang="en-US" dirty="0"/>
            </a:br>
            <a:endParaRPr lang="en-US" dirty="0"/>
          </a:p>
          <a:p>
            <a:r>
              <a:rPr lang="en-US" dirty="0"/>
              <a:t>This is not true for some NoSQL databases.</a:t>
            </a:r>
            <a:br>
              <a:rPr lang="en-US" dirty="0"/>
            </a:br>
            <a:r>
              <a:rPr lang="en-US" dirty="0"/>
              <a:t>We will see that relationship (edge) with properties is a first-class concept</a:t>
            </a:r>
            <a:br>
              <a:rPr lang="en-US" dirty="0"/>
            </a:br>
            <a:r>
              <a:rPr lang="en-US" dirty="0"/>
              <a:t>in graph databases (https://</a:t>
            </a:r>
            <a:r>
              <a:rPr lang="en-US" dirty="0" err="1"/>
              <a:t>en.wikipedia.org</a:t>
            </a:r>
            <a:r>
              <a:rPr lang="en-US" dirty="0"/>
              <a:t>/wiki/</a:t>
            </a:r>
            <a:r>
              <a:rPr lang="en-US" dirty="0" err="1"/>
              <a:t>Graph_database</a:t>
            </a:r>
            <a:r>
              <a:rPr lang="en-US" dirty="0"/>
              <a:t>).</a:t>
            </a:r>
          </a:p>
        </p:txBody>
      </p:sp>
      <p:sp>
        <p:nvSpPr>
          <p:cNvPr id="3" name="Title 2">
            <a:extLst>
              <a:ext uri="{FF2B5EF4-FFF2-40B4-BE49-F238E27FC236}">
                <a16:creationId xmlns:a16="http://schemas.microsoft.com/office/drawing/2014/main" id="{EF935DC3-1B1D-5CBC-5BCB-44C862A1739B}"/>
              </a:ext>
            </a:extLst>
          </p:cNvPr>
          <p:cNvSpPr>
            <a:spLocks noGrp="1"/>
          </p:cNvSpPr>
          <p:nvPr>
            <p:ph type="title"/>
          </p:nvPr>
        </p:nvSpPr>
        <p:spPr/>
        <p:txBody>
          <a:bodyPr/>
          <a:lstStyle/>
          <a:p>
            <a:r>
              <a:rPr lang="en-US" dirty="0"/>
              <a:t>Associative Entity</a:t>
            </a:r>
          </a:p>
        </p:txBody>
      </p:sp>
    </p:spTree>
    <p:extLst>
      <p:ext uri="{BB962C8B-B14F-4D97-AF65-F5344CB8AC3E}">
        <p14:creationId xmlns:p14="http://schemas.microsoft.com/office/powerpoint/2010/main" val="124788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141CBB-967C-E30C-B2CC-19B99DC99C4A}"/>
              </a:ext>
            </a:extLst>
          </p:cNvPr>
          <p:cNvSpPr>
            <a:spLocks noGrp="1"/>
          </p:cNvSpPr>
          <p:nvPr>
            <p:ph idx="1"/>
          </p:nvPr>
        </p:nvSpPr>
        <p:spPr/>
        <p:txBody>
          <a:bodyPr/>
          <a:lstStyle/>
          <a:p>
            <a:r>
              <a:rPr lang="en-US" dirty="0"/>
              <a:t>This is a somewhat obscure and pedantic concept.</a:t>
            </a:r>
            <a:br>
              <a:rPr lang="en-US" dirty="0"/>
            </a:br>
            <a:r>
              <a:rPr lang="en-US" dirty="0"/>
              <a:t>But, it may come up in interviews, discussions, etc.</a:t>
            </a:r>
            <a:br>
              <a:rPr lang="en-US" dirty="0"/>
            </a:br>
            <a:endParaRPr lang="en-US" dirty="0"/>
          </a:p>
          <a:p>
            <a:r>
              <a:rPr lang="en-US" dirty="0"/>
              <a:t>In Crow’s Foot notation, you can </a:t>
            </a:r>
            <a:r>
              <a:rPr lang="en-US" i="1" dirty="0"/>
              <a:t>infer</a:t>
            </a:r>
            <a:r>
              <a:rPr lang="en-US" dirty="0"/>
              <a:t> weak entities if an entity has</a:t>
            </a:r>
            <a:br>
              <a:rPr lang="en-US" dirty="0"/>
            </a:br>
            <a:r>
              <a:rPr lang="en-US" dirty="0"/>
              <a:t>an attribute that is part of a primary key and a foreign key.</a:t>
            </a:r>
            <a:br>
              <a:rPr lang="en-US" dirty="0"/>
            </a:br>
            <a:endParaRPr lang="en-US" dirty="0"/>
          </a:p>
          <a:p>
            <a:r>
              <a:rPr lang="en-US" dirty="0"/>
              <a:t>Summary:</a:t>
            </a:r>
          </a:p>
          <a:p>
            <a:pPr lvl="1"/>
            <a:r>
              <a:rPr lang="en-US" dirty="0"/>
              <a:t>I will ask you questions about the weak entity concept.</a:t>
            </a:r>
          </a:p>
          <a:p>
            <a:pPr lvl="1"/>
            <a:r>
              <a:rPr lang="en-US" dirty="0"/>
              <a:t>You normally due not worry about this term when modeling and converting models</a:t>
            </a:r>
            <a:br>
              <a:rPr lang="en-US" dirty="0"/>
            </a:br>
            <a:r>
              <a:rPr lang="en-US" dirty="0"/>
              <a:t>into SQL DDL.</a:t>
            </a:r>
          </a:p>
          <a:p>
            <a:pPr lvl="1"/>
            <a:r>
              <a:rPr lang="en-US" dirty="0"/>
              <a:t>You implement the concept with primary key, foreign key constraints.</a:t>
            </a:r>
          </a:p>
        </p:txBody>
      </p:sp>
      <p:sp>
        <p:nvSpPr>
          <p:cNvPr id="4" name="Title 3">
            <a:extLst>
              <a:ext uri="{FF2B5EF4-FFF2-40B4-BE49-F238E27FC236}">
                <a16:creationId xmlns:a16="http://schemas.microsoft.com/office/drawing/2014/main" id="{7612B69B-3DB1-76BF-91DF-2D50CF1234D6}"/>
              </a:ext>
            </a:extLst>
          </p:cNvPr>
          <p:cNvSpPr>
            <a:spLocks noGrp="1"/>
          </p:cNvSpPr>
          <p:nvPr>
            <p:ph type="title"/>
          </p:nvPr>
        </p:nvSpPr>
        <p:spPr/>
        <p:txBody>
          <a:bodyPr/>
          <a:lstStyle/>
          <a:p>
            <a:r>
              <a:rPr lang="en-US" dirty="0"/>
              <a:t>Weak Entity Set</a:t>
            </a:r>
          </a:p>
        </p:txBody>
      </p:sp>
    </p:spTree>
    <p:extLst>
      <p:ext uri="{BB962C8B-B14F-4D97-AF65-F5344CB8AC3E}">
        <p14:creationId xmlns:p14="http://schemas.microsoft.com/office/powerpoint/2010/main" val="703494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03228"/>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834948C-179A-6856-F465-EC8855BD27FC}"/>
              </a:ext>
            </a:extLst>
          </p:cNvPr>
          <p:cNvPicPr>
            <a:picLocks noChangeAspect="1"/>
          </p:cNvPicPr>
          <p:nvPr/>
        </p:nvPicPr>
        <p:blipFill>
          <a:blip r:embed="rId4"/>
          <a:stretch>
            <a:fillRect/>
          </a:stretch>
        </p:blipFill>
        <p:spPr>
          <a:xfrm>
            <a:off x="4876800" y="2033988"/>
            <a:ext cx="3854403" cy="1265236"/>
          </a:xfrm>
          <a:prstGeom prst="rect">
            <a:avLst/>
          </a:prstGeom>
          <a:ln w="38100">
            <a:solidFill>
              <a:srgbClr val="FF0000"/>
            </a:solidFill>
          </a:ln>
        </p:spPr>
      </p:pic>
      <p:sp>
        <p:nvSpPr>
          <p:cNvPr id="3" name="TextBox 2">
            <a:extLst>
              <a:ext uri="{FF2B5EF4-FFF2-40B4-BE49-F238E27FC236}">
                <a16:creationId xmlns:a16="http://schemas.microsoft.com/office/drawing/2014/main" id="{54A464C9-A29F-1A75-ED5D-23ACB74C7912}"/>
              </a:ext>
            </a:extLst>
          </p:cNvPr>
          <p:cNvSpPr txBox="1"/>
          <p:nvPr/>
        </p:nvSpPr>
        <p:spPr>
          <a:xfrm>
            <a:off x="1905000" y="3687323"/>
            <a:ext cx="716677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 associative entity is only needed because course – </a:t>
            </a:r>
            <a:r>
              <a:rPr lang="en-US" dirty="0" err="1">
                <a:solidFill>
                  <a:srgbClr val="FF0000"/>
                </a:solidFill>
              </a:rPr>
              <a:t>prereq</a:t>
            </a:r>
            <a:r>
              <a:rPr lang="en-US" dirty="0">
                <a:solidFill>
                  <a:srgbClr val="FF0000"/>
                </a:solidFill>
              </a:rPr>
              <a:t> -&gt; course</a:t>
            </a:r>
            <a:br>
              <a:rPr lang="en-US" dirty="0">
                <a:solidFill>
                  <a:srgbClr val="FF0000"/>
                </a:solidFill>
              </a:rPr>
            </a:br>
            <a:r>
              <a:rPr lang="en-US" dirty="0">
                <a:solidFill>
                  <a:srgbClr val="FF0000"/>
                </a:solidFill>
              </a:rPr>
              <a:t>is many-to-many. </a:t>
            </a:r>
          </a:p>
          <a:p>
            <a:pPr marL="285750" indent="-285750">
              <a:buFont typeface="Arial" panose="020B0604020202020204" pitchFamily="34" charset="0"/>
              <a:buChar char="•"/>
            </a:pPr>
            <a:r>
              <a:rPr lang="en-US" dirty="0">
                <a:solidFill>
                  <a:srgbClr val="FF0000"/>
                </a:solidFill>
              </a:rPr>
              <a:t>If it each course had at most one </a:t>
            </a:r>
            <a:r>
              <a:rPr lang="en-US" dirty="0" err="1">
                <a:solidFill>
                  <a:srgbClr val="FF0000"/>
                </a:solidFill>
              </a:rPr>
              <a:t>prereq</a:t>
            </a:r>
            <a:r>
              <a:rPr lang="en-US" dirty="0">
                <a:solidFill>
                  <a:srgbClr val="FF0000"/>
                </a:solidFill>
              </a:rPr>
              <a:t>, you could use a</a:t>
            </a:r>
            <a:br>
              <a:rPr lang="en-US" dirty="0">
                <a:solidFill>
                  <a:srgbClr val="FF0000"/>
                </a:solidFill>
              </a:rPr>
            </a:br>
            <a:r>
              <a:rPr lang="en-US" dirty="0">
                <a:solidFill>
                  <a:srgbClr val="FF0000"/>
                </a:solidFill>
              </a:rPr>
              <a:t>foreign key.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a:t>
            </a:r>
            <a:r>
              <a:rPr lang="en-US" sz="1800" b="1" u="sng" dirty="0">
                <a:solidFill>
                  <a:srgbClr val="FF0000"/>
                </a:solidFill>
              </a:rPr>
              <a:t>require</a:t>
            </a:r>
            <a:r>
              <a:rPr lang="en-US" sz="1800" dirty="0"/>
              <a:t>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dirty="0"/>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sp>
        <p:nvSpPr>
          <p:cNvPr id="2" name="TextBox 1">
            <a:extLst>
              <a:ext uri="{FF2B5EF4-FFF2-40B4-BE49-F238E27FC236}">
                <a16:creationId xmlns:a16="http://schemas.microsoft.com/office/drawing/2014/main" id="{1C690DD2-0E9A-166E-6951-002C95C44483}"/>
              </a:ext>
            </a:extLst>
          </p:cNvPr>
          <p:cNvSpPr txBox="1"/>
          <p:nvPr/>
        </p:nvSpPr>
        <p:spPr>
          <a:xfrm>
            <a:off x="6934200" y="3442776"/>
            <a:ext cx="1993046" cy="1200329"/>
          </a:xfrm>
          <a:prstGeom prst="rect">
            <a:avLst/>
          </a:prstGeom>
          <a:noFill/>
        </p:spPr>
        <p:txBody>
          <a:bodyPr wrap="none" rtlCol="0">
            <a:spAutoFit/>
          </a:bodyPr>
          <a:lstStyle/>
          <a:p>
            <a:r>
              <a:rPr lang="en-US" dirty="0">
                <a:solidFill>
                  <a:srgbClr val="FF0000"/>
                </a:solidFill>
              </a:rPr>
              <a:t>When the “arity”</a:t>
            </a:r>
            <a:br>
              <a:rPr lang="en-US" dirty="0">
                <a:solidFill>
                  <a:srgbClr val="FF0000"/>
                </a:solidFill>
              </a:rPr>
            </a:br>
            <a:r>
              <a:rPr lang="en-US" dirty="0">
                <a:solidFill>
                  <a:srgbClr val="FF0000"/>
                </a:solidFill>
              </a:rPr>
              <a:t>is not quite right,</a:t>
            </a:r>
            <a:br>
              <a:rPr lang="en-US" dirty="0">
                <a:solidFill>
                  <a:srgbClr val="FF0000"/>
                </a:solidFill>
              </a:rPr>
            </a:br>
            <a:r>
              <a:rPr lang="en-US" dirty="0">
                <a:solidFill>
                  <a:srgbClr val="FF0000"/>
                </a:solidFill>
              </a:rPr>
              <a:t>you can shape with</a:t>
            </a:r>
            <a:br>
              <a:rPr lang="en-US" dirty="0">
                <a:solidFill>
                  <a:srgbClr val="FF0000"/>
                </a:solidFill>
              </a:rPr>
            </a:br>
            <a:r>
              <a:rPr lang="en-US" dirty="0">
                <a:solidFill>
                  <a:srgbClr val="FF0000"/>
                </a:solidFill>
              </a:rPr>
              <a:t>project.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980C4-6B76-C806-56F1-D6B097B65E9A}"/>
              </a:ext>
            </a:extLst>
          </p:cNvPr>
          <p:cNvSpPr>
            <a:spLocks noGrp="1"/>
          </p:cNvSpPr>
          <p:nvPr>
            <p:ph idx="1"/>
          </p:nvPr>
        </p:nvSpPr>
        <p:spPr>
          <a:xfrm>
            <a:off x="152400" y="552450"/>
            <a:ext cx="8839200" cy="4038600"/>
          </a:xfrm>
        </p:spPr>
        <p:txBody>
          <a:bodyPr/>
          <a:lstStyle/>
          <a:p>
            <a:pPr>
              <a:spcBef>
                <a:spcPts val="0"/>
              </a:spcBef>
              <a:spcAft>
                <a:spcPts val="200"/>
              </a:spcAft>
            </a:pPr>
            <a:r>
              <a:rPr lang="el-GR" sz="1800" i="1" dirty="0"/>
              <a:t>σ </a:t>
            </a:r>
            <a:r>
              <a:rPr lang="en-US" sz="1800" i="1" dirty="0" err="1"/>
              <a:t>dept_name</a:t>
            </a:r>
            <a:r>
              <a:rPr lang="en-US" sz="1800" i="1" dirty="0"/>
              <a:t>='Comp. Sci.’ (instructor ∪ student) </a:t>
            </a:r>
            <a:r>
              <a:rPr lang="en-US" sz="1800" dirty="0"/>
              <a:t>produces a weird answer because the union does not make any sense.</a:t>
            </a:r>
          </a:p>
          <a:p>
            <a:pPr lvl="1">
              <a:spcBef>
                <a:spcPts val="0"/>
              </a:spcBef>
              <a:spcAft>
                <a:spcPts val="200"/>
              </a:spcAft>
            </a:pPr>
            <a:r>
              <a:rPr lang="en-US" sz="1600" dirty="0"/>
              <a:t>There is the correct number of columns and the types match.</a:t>
            </a:r>
          </a:p>
          <a:p>
            <a:pPr lvl="1">
              <a:spcBef>
                <a:spcPts val="0"/>
              </a:spcBef>
              <a:spcAft>
                <a:spcPts val="200"/>
              </a:spcAft>
            </a:pPr>
            <a:r>
              <a:rPr lang="en-US" sz="1600" dirty="0"/>
              <a:t>different, the domain are different.</a:t>
            </a:r>
          </a:p>
          <a:p>
            <a:pPr lvl="1">
              <a:spcBef>
                <a:spcPts val="0"/>
              </a:spcBef>
              <a:spcAft>
                <a:spcPts val="200"/>
              </a:spcAft>
            </a:pPr>
            <a:r>
              <a:rPr lang="en-US" sz="1600" dirty="0"/>
              <a:t>There are times when the tables have different numbers of columns, the column order is different, or the types are incompatible.</a:t>
            </a:r>
          </a:p>
          <a:p>
            <a:pPr>
              <a:spcBef>
                <a:spcPts val="0"/>
              </a:spcBef>
              <a:spcAft>
                <a:spcPts val="200"/>
              </a:spcAft>
            </a:pPr>
            <a:r>
              <a:rPr lang="en-US" sz="1800" dirty="0"/>
              <a:t>You can fix the arity problem using a project.</a:t>
            </a:r>
          </a:p>
          <a:p>
            <a:pPr>
              <a:spcBef>
                <a:spcPts val="0"/>
              </a:spcBef>
              <a:spcAft>
                <a:spcPts val="200"/>
              </a:spcAft>
            </a:pPr>
            <a:r>
              <a:rPr lang="en-US" sz="1800" dirty="0"/>
              <a:t>A somewhat artificial example is:</a:t>
            </a:r>
          </a:p>
          <a:p>
            <a:pPr marL="457200" lvl="1" indent="0">
              <a:spcBef>
                <a:spcPts val="0"/>
              </a:spcBef>
              <a:spcAft>
                <a:spcPts val="200"/>
              </a:spcAft>
              <a:buNone/>
            </a:pPr>
            <a:r>
              <a:rPr lang="el-GR" sz="1600" dirty="0"/>
              <a:t>σ </a:t>
            </a:r>
            <a:r>
              <a:rPr lang="en-US" sz="1600" dirty="0" err="1"/>
              <a:t>dept_name</a:t>
            </a:r>
            <a:r>
              <a:rPr lang="en-US" sz="1600" dirty="0"/>
              <a:t>='Comp. Sci.'</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 tot_cred←0 (instructor)) </a:t>
            </a:r>
          </a:p>
          <a:p>
            <a:pPr marL="457200" lvl="1" indent="0">
              <a:spcBef>
                <a:spcPts val="0"/>
              </a:spcBef>
              <a:spcAft>
                <a:spcPts val="200"/>
              </a:spcAft>
              <a:buNone/>
            </a:pPr>
            <a:r>
              <a:rPr lang="en-US" sz="1600" dirty="0"/>
              <a:t>∪</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salary←0, </a:t>
            </a:r>
            <a:r>
              <a:rPr lang="en-US" sz="1600" dirty="0" err="1"/>
              <a:t>tot_cred</a:t>
            </a:r>
            <a:r>
              <a:rPr lang="en-US" sz="1600" dirty="0"/>
              <a:t> (student)))</a:t>
            </a:r>
          </a:p>
          <a:p>
            <a:pPr>
              <a:spcBef>
                <a:spcPts val="0"/>
              </a:spcBef>
              <a:spcAft>
                <a:spcPts val="200"/>
              </a:spcAft>
            </a:pPr>
            <a:r>
              <a:rPr lang="en-US" sz="1800" dirty="0"/>
              <a:t>Instead of using “0,” I should have set the not applicable values to NULL but</a:t>
            </a:r>
            <a:br>
              <a:rPr lang="en-US" sz="1800" dirty="0"/>
            </a:br>
            <a:r>
              <a:rPr lang="en-US" sz="1800" dirty="0"/>
              <a:t>the </a:t>
            </a:r>
            <a:r>
              <a:rPr lang="en-US" sz="1800" dirty="0" err="1"/>
              <a:t>RelaX</a:t>
            </a:r>
            <a:r>
              <a:rPr lang="en-US" sz="1800" dirty="0"/>
              <a:t> calculator did not like that.</a:t>
            </a:r>
          </a:p>
        </p:txBody>
      </p:sp>
      <p:sp>
        <p:nvSpPr>
          <p:cNvPr id="3" name="Title 2">
            <a:extLst>
              <a:ext uri="{FF2B5EF4-FFF2-40B4-BE49-F238E27FC236}">
                <a16:creationId xmlns:a16="http://schemas.microsoft.com/office/drawing/2014/main" id="{AC616FE6-F24A-32BA-B3F1-467EA0A81198}"/>
              </a:ext>
            </a:extLst>
          </p:cNvPr>
          <p:cNvSpPr>
            <a:spLocks noGrp="1"/>
          </p:cNvSpPr>
          <p:nvPr>
            <p:ph type="title"/>
          </p:nvPr>
        </p:nvSpPr>
        <p:spPr/>
        <p:txBody>
          <a:bodyPr/>
          <a:lstStyle/>
          <a:p>
            <a:r>
              <a:rPr lang="en-US" dirty="0"/>
              <a:t>Simple Examples</a:t>
            </a:r>
          </a:p>
        </p:txBody>
      </p:sp>
    </p:spTree>
    <p:extLst>
      <p:ext uri="{BB962C8B-B14F-4D97-AF65-F5344CB8AC3E}">
        <p14:creationId xmlns:p14="http://schemas.microsoft.com/office/powerpoint/2010/main" val="3542582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Status updates, homework 1B</a:t>
            </a:r>
          </a:p>
          <a:p>
            <a:pPr>
              <a:spcBef>
                <a:spcPts val="0"/>
              </a:spcBef>
              <a:spcAft>
                <a:spcPts val="0"/>
              </a:spcAft>
            </a:pPr>
            <a:r>
              <a:rPr lang="en-US" dirty="0"/>
              <a:t>ER Model/Modeling:</a:t>
            </a:r>
          </a:p>
          <a:p>
            <a:pPr lvl="1">
              <a:spcBef>
                <a:spcPts val="0"/>
              </a:spcBef>
              <a:spcAft>
                <a:spcPts val="0"/>
              </a:spcAft>
            </a:pPr>
            <a:r>
              <a:rPr lang="en-US" dirty="0"/>
              <a:t>Additional concepts: associative entity, weak entity, multi-valued attributes</a:t>
            </a:r>
          </a:p>
          <a:p>
            <a:pPr lvl="1">
              <a:spcBef>
                <a:spcPts val="0"/>
              </a:spcBef>
              <a:spcAft>
                <a:spcPts val="0"/>
              </a:spcAft>
            </a:pPr>
            <a:r>
              <a:rPr lang="en-US" dirty="0"/>
              <a:t>Translating an ER diagram into SQL – some examples.</a:t>
            </a:r>
          </a:p>
          <a:p>
            <a:pPr>
              <a:spcBef>
                <a:spcPts val="0"/>
              </a:spcBef>
              <a:spcAft>
                <a:spcPts val="0"/>
              </a:spcAft>
            </a:pPr>
            <a:r>
              <a:rPr lang="en-US" dirty="0"/>
              <a:t>Relational algebra</a:t>
            </a:r>
          </a:p>
          <a:p>
            <a:pPr lvl="1">
              <a:spcBef>
                <a:spcPts val="0"/>
              </a:spcBef>
              <a:spcAft>
                <a:spcPts val="0"/>
              </a:spcAft>
            </a:pPr>
            <a:r>
              <a:rPr lang="en-US" dirty="0"/>
              <a:t>Additional operators: union, intersect, set difference, renaming</a:t>
            </a:r>
          </a:p>
          <a:p>
            <a:pPr lvl="1">
              <a:spcBef>
                <a:spcPts val="0"/>
              </a:spcBef>
              <a:spcAft>
                <a:spcPts val="0"/>
              </a:spcAft>
            </a:pPr>
            <a:r>
              <a:rPr lang="en-US" dirty="0"/>
              <a:t>Some examples</a:t>
            </a:r>
          </a:p>
          <a:p>
            <a:pPr>
              <a:spcBef>
                <a:spcPts val="0"/>
              </a:spcBef>
              <a:spcAft>
                <a:spcPts val="0"/>
              </a:spcAft>
            </a:pPr>
            <a:r>
              <a:rPr lang="en-US" dirty="0"/>
              <a:t>SQL</a:t>
            </a:r>
          </a:p>
          <a:p>
            <a:pPr lvl="1">
              <a:spcBef>
                <a:spcPts val="0"/>
              </a:spcBef>
              <a:spcAft>
                <a:spcPts val="0"/>
              </a:spcAft>
            </a:pPr>
            <a:r>
              <a:rPr lang="en-US" dirty="0"/>
              <a:t>Integrity constraints</a:t>
            </a:r>
          </a:p>
          <a:p>
            <a:pPr lvl="1">
              <a:spcBef>
                <a:spcPts val="0"/>
              </a:spcBef>
              <a:spcAft>
                <a:spcPts val="0"/>
              </a:spcAft>
            </a:pPr>
            <a:r>
              <a:rPr lang="en-US" dirty="0"/>
              <a:t>Some data types</a:t>
            </a:r>
          </a:p>
          <a:p>
            <a:pPr lvl="1">
              <a:spcBef>
                <a:spcPts val="0"/>
              </a:spcBef>
              <a:spcAft>
                <a:spcPts val="0"/>
              </a:spcAft>
            </a:pPr>
            <a:r>
              <a:rPr lang="en-US" dirty="0"/>
              <a:t>WITH, common table expressions</a:t>
            </a:r>
          </a:p>
          <a:p>
            <a:pPr lvl="1">
              <a:spcBef>
                <a:spcPts val="0"/>
              </a:spcBef>
              <a:spcAft>
                <a:spcPts val="0"/>
              </a:spcAft>
            </a:pPr>
            <a:r>
              <a:rPr lang="en-US" dirty="0"/>
              <a:t>Operators: Union, intersect, set difference, renaming</a:t>
            </a:r>
          </a:p>
          <a:p>
            <a:pPr lvl="1">
              <a:spcBef>
                <a:spcPts val="0"/>
              </a:spcBef>
              <a:spcAft>
                <a:spcPts val="0"/>
              </a:spcAft>
            </a:pPr>
            <a:r>
              <a:rPr lang="en-US" dirty="0"/>
              <a:t>A first look at SUBQUERY</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B8288-BB00-FF9A-5DED-F7809C36DACB}"/>
              </a:ext>
            </a:extLst>
          </p:cNvPr>
          <p:cNvSpPr>
            <a:spLocks noGrp="1"/>
          </p:cNvSpPr>
          <p:nvPr>
            <p:ph idx="1"/>
          </p:nvPr>
        </p:nvSpPr>
        <p:spPr/>
        <p:txBody>
          <a:bodyPr/>
          <a:lstStyle/>
          <a:p>
            <a:pPr>
              <a:spcBef>
                <a:spcPts val="0"/>
              </a:spcBef>
              <a:spcAft>
                <a:spcPts val="300"/>
              </a:spcAft>
            </a:pPr>
            <a:r>
              <a:rPr lang="en-US" sz="1800" dirty="0"/>
              <a:t>Consider a course and its </a:t>
            </a:r>
            <a:r>
              <a:rPr lang="en-US" sz="1800" dirty="0" err="1"/>
              <a:t>prereqs</a:t>
            </a:r>
            <a:r>
              <a:rPr lang="en-US" sz="1800" dirty="0"/>
              <a:t>. (course ⨝ </a:t>
            </a:r>
            <a:r>
              <a:rPr lang="en-US" sz="1800" dirty="0" err="1"/>
              <a:t>prereq</a:t>
            </a:r>
            <a:r>
              <a:rPr lang="en-US" sz="1800" dirty="0"/>
              <a:t>) ⨝ </a:t>
            </a:r>
            <a:r>
              <a:rPr lang="en-US" sz="1800" dirty="0" err="1"/>
              <a:t>course_id</a:t>
            </a:r>
            <a:r>
              <a:rPr lang="en-US" sz="1800" dirty="0"/>
              <a:t>=</a:t>
            </a:r>
            <a:r>
              <a:rPr lang="en-US" sz="1800" dirty="0" err="1"/>
              <a:t>prereq_id</a:t>
            </a:r>
            <a:r>
              <a:rPr lang="en-US" sz="1800" dirty="0"/>
              <a:t> course</a:t>
            </a:r>
          </a:p>
          <a:p>
            <a:pPr>
              <a:spcBef>
                <a:spcPts val="0"/>
              </a:spcBef>
              <a:spcAft>
                <a:spcPts val="300"/>
              </a:spcAft>
            </a:pPr>
            <a:r>
              <a:rPr lang="en-US" sz="1800" dirty="0"/>
              <a:t>There are a couple of problems with this query.</a:t>
            </a:r>
          </a:p>
          <a:p>
            <a:pPr lvl="1">
              <a:spcBef>
                <a:spcPts val="0"/>
              </a:spcBef>
              <a:spcAft>
                <a:spcPts val="300"/>
              </a:spcAft>
            </a:pPr>
            <a:r>
              <a:rPr lang="en-US" sz="1600" dirty="0"/>
              <a:t>Does </a:t>
            </a:r>
            <a:r>
              <a:rPr lang="en-US" sz="1600" dirty="0" err="1"/>
              <a:t>course.course_id</a:t>
            </a:r>
            <a:r>
              <a:rPr lang="en-US" sz="1600" dirty="0"/>
              <a:t> refer to the first course or the </a:t>
            </a:r>
            <a:r>
              <a:rPr lang="en-US" sz="1600" dirty="0" err="1"/>
              <a:t>prereq</a:t>
            </a:r>
            <a:r>
              <a:rPr lang="en-US" sz="1600" dirty="0"/>
              <a:t> course?</a:t>
            </a:r>
          </a:p>
          <a:p>
            <a:pPr lvl="1">
              <a:spcBef>
                <a:spcPts val="0"/>
              </a:spcBef>
              <a:spcAft>
                <a:spcPts val="300"/>
              </a:spcAft>
            </a:pPr>
            <a:r>
              <a:rPr lang="en-US" sz="1600" dirty="0"/>
              <a:t>We would wind up with a couple of columns with the same name.</a:t>
            </a:r>
          </a:p>
          <a:p>
            <a:pPr>
              <a:spcBef>
                <a:spcPts val="0"/>
              </a:spcBef>
              <a:spcAft>
                <a:spcPts val="300"/>
              </a:spcAft>
            </a:pPr>
            <a:r>
              <a:rPr lang="en-US" sz="1800" dirty="0"/>
              <a:t>Something like this “fixes” the problem.</a:t>
            </a:r>
            <a:br>
              <a:rPr lang="en-US" sz="1800" dirty="0"/>
            </a:br>
            <a:r>
              <a:rPr lang="en-US" sz="1800" dirty="0"/>
              <a:t>(course ⨝ </a:t>
            </a:r>
            <a:r>
              <a:rPr lang="en-US" sz="1800" dirty="0" err="1"/>
              <a:t>prereq</a:t>
            </a:r>
            <a:r>
              <a:rPr lang="en-US" sz="1800" dirty="0"/>
              <a:t>) ⨝ </a:t>
            </a:r>
            <a:r>
              <a:rPr lang="en-US" sz="1800" dirty="0" err="1"/>
              <a:t>the_prereq.course_id</a:t>
            </a:r>
            <a:r>
              <a:rPr lang="en-US" sz="1800" dirty="0"/>
              <a:t>=</a:t>
            </a:r>
            <a:r>
              <a:rPr lang="en-US" sz="1800" dirty="0" err="1"/>
              <a:t>prereq_id</a:t>
            </a:r>
            <a:r>
              <a:rPr lang="en-US" sz="1800" dirty="0"/>
              <a:t> (</a:t>
            </a:r>
            <a:r>
              <a:rPr lang="el-GR" sz="1800" dirty="0"/>
              <a:t>ρ </a:t>
            </a:r>
            <a:r>
              <a:rPr lang="en-US" sz="1800" dirty="0" err="1"/>
              <a:t>the_prereq</a:t>
            </a:r>
            <a:r>
              <a:rPr lang="en-US" sz="1800" dirty="0"/>
              <a:t>(course))</a:t>
            </a:r>
          </a:p>
          <a:p>
            <a:pPr>
              <a:spcBef>
                <a:spcPts val="0"/>
              </a:spcBef>
              <a:spcAft>
                <a:spcPts val="300"/>
              </a:spcAft>
            </a:pPr>
            <a:r>
              <a:rPr lang="en-US" sz="1800" dirty="0"/>
              <a:t>Renaming columns would also work and probably improve the answer. </a:t>
            </a:r>
          </a:p>
          <a:p>
            <a:pPr marL="457200" lvl="1" indent="0">
              <a:spcBef>
                <a:spcPts val="0"/>
              </a:spcBef>
              <a:spcAft>
                <a:spcPts val="300"/>
              </a:spcAft>
              <a:buNone/>
            </a:pPr>
            <a:r>
              <a:rPr lang="el-GR" sz="1600" dirty="0"/>
              <a:t>π </a:t>
            </a:r>
            <a:r>
              <a:rPr lang="en-US" sz="1600" dirty="0" err="1"/>
              <a:t>course_id</a:t>
            </a:r>
            <a:r>
              <a:rPr lang="en-US" sz="1600" dirty="0"/>
              <a:t> ← </a:t>
            </a:r>
            <a:r>
              <a:rPr lang="en-US" sz="1600" dirty="0" err="1"/>
              <a:t>course.course_id</a:t>
            </a:r>
            <a:r>
              <a:rPr lang="en-US" sz="1600" dirty="0"/>
              <a:t>, </a:t>
            </a:r>
            <a:r>
              <a:rPr lang="en-US" sz="1600" dirty="0" err="1"/>
              <a:t>course_title←course.title</a:t>
            </a:r>
            <a:r>
              <a:rPr lang="en-US" sz="1600" dirty="0"/>
              <a:t>,</a:t>
            </a:r>
          </a:p>
          <a:p>
            <a:pPr marL="457200" lvl="1" indent="0">
              <a:spcBef>
                <a:spcPts val="0"/>
              </a:spcBef>
              <a:spcAft>
                <a:spcPts val="300"/>
              </a:spcAft>
              <a:buNone/>
            </a:pPr>
            <a:r>
              <a:rPr lang="en-US" sz="1600" dirty="0"/>
              <a:t>	</a:t>
            </a:r>
            <a:r>
              <a:rPr lang="en-US" sz="1600" dirty="0" err="1"/>
              <a:t>prereq_id←the_prereq.course_id</a:t>
            </a:r>
            <a:r>
              <a:rPr lang="en-US" sz="1600" dirty="0"/>
              <a:t>, </a:t>
            </a:r>
            <a:r>
              <a:rPr lang="en-US" sz="1600" dirty="0" err="1"/>
              <a:t>prereq_title←the_prereq.title</a:t>
            </a:r>
            <a:endParaRPr lang="en-US" sz="1600" dirty="0"/>
          </a:p>
          <a:p>
            <a:pPr marL="457200" lvl="1" indent="0">
              <a:spcBef>
                <a:spcPts val="0"/>
              </a:spcBef>
              <a:spcAft>
                <a:spcPts val="300"/>
              </a:spcAft>
              <a:buNone/>
            </a:pPr>
            <a:r>
              <a:rPr lang="en-US" sz="1600" dirty="0"/>
              <a:t>		(</a:t>
            </a:r>
          </a:p>
          <a:p>
            <a:pPr marL="457200" lvl="1" indent="0">
              <a:spcBef>
                <a:spcPts val="0"/>
              </a:spcBef>
              <a:spcAft>
                <a:spcPts val="300"/>
              </a:spcAft>
              <a:buNone/>
            </a:pPr>
            <a:r>
              <a:rPr lang="en-US" sz="1600" dirty="0"/>
              <a:t>			(course ⨝ </a:t>
            </a:r>
            <a:r>
              <a:rPr lang="en-US" sz="1600" dirty="0" err="1"/>
              <a:t>prereq</a:t>
            </a:r>
            <a:r>
              <a:rPr lang="en-US" sz="1600" dirty="0"/>
              <a:t>) ⨝ </a:t>
            </a:r>
            <a:r>
              <a:rPr lang="en-US" sz="1600" dirty="0" err="1"/>
              <a:t>the_prereq.course_id</a:t>
            </a:r>
            <a:r>
              <a:rPr lang="en-US" sz="1600" dirty="0"/>
              <a:t>=</a:t>
            </a:r>
            <a:r>
              <a:rPr lang="en-US" sz="1600" dirty="0" err="1"/>
              <a:t>prereq_id</a:t>
            </a:r>
            <a:r>
              <a:rPr lang="en-US" sz="1600" dirty="0"/>
              <a:t> (</a:t>
            </a:r>
            <a:r>
              <a:rPr lang="el-GR" sz="1600" dirty="0"/>
              <a:t>ρ </a:t>
            </a:r>
            <a:r>
              <a:rPr lang="en-US" sz="1600" dirty="0" err="1"/>
              <a:t>the_prereq</a:t>
            </a:r>
            <a:r>
              <a:rPr lang="en-US" sz="1600" dirty="0"/>
              <a:t>(course))</a:t>
            </a:r>
          </a:p>
          <a:p>
            <a:pPr marL="457200" lvl="1" indent="0">
              <a:spcBef>
                <a:spcPts val="0"/>
              </a:spcBef>
              <a:spcAft>
                <a:spcPts val="300"/>
              </a:spcAft>
              <a:buNone/>
            </a:pPr>
            <a:r>
              <a:rPr lang="en-US" sz="1600" dirty="0"/>
              <a:t>		)</a:t>
            </a:r>
          </a:p>
        </p:txBody>
      </p:sp>
      <p:sp>
        <p:nvSpPr>
          <p:cNvPr id="3" name="Title 2">
            <a:extLst>
              <a:ext uri="{FF2B5EF4-FFF2-40B4-BE49-F238E27FC236}">
                <a16:creationId xmlns:a16="http://schemas.microsoft.com/office/drawing/2014/main" id="{A955E300-544F-FF65-3087-9390FC52C053}"/>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337870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94648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788E-BF25-CC45-D084-7DA5DB6AC8B7}"/>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135002AD-9176-87FC-61EC-6692D5FB9173}"/>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C82769A8-1288-E927-CA0B-1AB1CD2139A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28422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55B4-870D-A8BC-E194-63BB31125C06}"/>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261AA8FF-CA56-89AE-0EFB-95D899180018}"/>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1FC2D283-1B83-F161-BE65-9FD1B20F89FC}"/>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41C79099-1533-3EE6-3E77-289DF1F11737}"/>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0445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064AB501-884F-F1E3-E977-34B92A299C6E}"/>
              </a:ext>
            </a:extLst>
          </p:cNvPr>
          <p:cNvSpPr txBox="1"/>
          <p:nvPr/>
        </p:nvSpPr>
        <p:spPr>
          <a:xfrm>
            <a:off x="318431" y="2629891"/>
            <a:ext cx="8507137"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Integrity constraints as an integral part of DDL and implemented “in the database”</a:t>
            </a:r>
            <a:br>
              <a:rPr lang="en-US" dirty="0">
                <a:solidFill>
                  <a:srgbClr val="FF0000"/>
                </a:solidFill>
              </a:rPr>
            </a:br>
            <a:r>
              <a:rPr lang="en-US" dirty="0">
                <a:solidFill>
                  <a:srgbClr val="FF0000"/>
                </a:solidFill>
              </a:rPr>
              <a:t>is one of the great strengths of SQL.</a:t>
            </a:r>
          </a:p>
          <a:p>
            <a:pPr marL="285750" indent="-285750">
              <a:buFont typeface="Arial" panose="020B0604020202020204" pitchFamily="34" charset="0"/>
              <a:buChar char="•"/>
            </a:pPr>
            <a:r>
              <a:rPr lang="en-US" dirty="0">
                <a:solidFill>
                  <a:srgbClr val="FF0000"/>
                </a:solidFill>
              </a:rPr>
              <a:t>Dozens of applications and thousands of users may access and update data. Relying</a:t>
            </a:r>
            <a:br>
              <a:rPr lang="en-US" dirty="0">
                <a:solidFill>
                  <a:srgbClr val="FF0000"/>
                </a:solidFill>
              </a:rPr>
            </a:br>
            <a:r>
              <a:rPr lang="en-US" dirty="0">
                <a:solidFill>
                  <a:srgbClr val="FF0000"/>
                </a:solidFill>
              </a:rPr>
              <a:t>on correctly documenting and implementing in many places is error prone.</a:t>
            </a:r>
          </a:p>
          <a:p>
            <a:pPr marL="285750" indent="-285750">
              <a:buFont typeface="Arial" panose="020B0604020202020204" pitchFamily="34" charset="0"/>
              <a:buChar char="•"/>
            </a:pPr>
            <a:r>
              <a:rPr lang="en-US" dirty="0">
                <a:solidFill>
                  <a:srgbClr val="FF0000"/>
                </a:solidFill>
              </a:rPr>
              <a:t>Business changes that result in changed constraints creates a complex documentation</a:t>
            </a:r>
            <a:br>
              <a:rPr lang="en-US" dirty="0">
                <a:solidFill>
                  <a:srgbClr val="FF0000"/>
                </a:solidFill>
              </a:rPr>
            </a:br>
            <a:r>
              <a:rPr lang="en-US" dirty="0">
                <a:solidFill>
                  <a:srgbClr val="FF0000"/>
                </a:solidFill>
              </a:rPr>
              <a:t>and application modification problem.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50C6-458B-2B9D-389F-D0D5B91BF6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8BCC80-D5AD-6BC8-A7EE-79BB3154347E}"/>
              </a:ext>
            </a:extLst>
          </p:cNvPr>
          <p:cNvSpPr>
            <a:spLocks noGrp="1"/>
          </p:cNvSpPr>
          <p:nvPr>
            <p:ph idx="1"/>
          </p:nvPr>
        </p:nvSpPr>
        <p:spPr>
          <a:xfrm>
            <a:off x="152400" y="2266950"/>
            <a:ext cx="8839200" cy="523220"/>
          </a:xfrm>
        </p:spPr>
        <p:txBody>
          <a:bodyPr/>
          <a:lstStyle/>
          <a:p>
            <a:r>
              <a:rPr lang="en-US" dirty="0"/>
              <a:t>Status Update, HW 1B</a:t>
            </a:r>
          </a:p>
        </p:txBody>
      </p:sp>
    </p:spTree>
    <p:extLst>
      <p:ext uri="{BB962C8B-B14F-4D97-AF65-F5344CB8AC3E}">
        <p14:creationId xmlns:p14="http://schemas.microsoft.com/office/powerpoint/2010/main" val="411335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A31E5F13-66DD-5804-0C03-B78E90F20584}"/>
              </a:ext>
            </a:extLst>
          </p:cNvPr>
          <p:cNvSpPr txBox="1"/>
          <p:nvPr/>
        </p:nvSpPr>
        <p:spPr>
          <a:xfrm>
            <a:off x="990600" y="3105150"/>
            <a:ext cx="2784930" cy="369332"/>
          </a:xfrm>
          <a:prstGeom prst="rect">
            <a:avLst/>
          </a:prstGeom>
          <a:noFill/>
        </p:spPr>
        <p:txBody>
          <a:bodyPr wrap="none" rtlCol="0">
            <a:spAutoFit/>
          </a:bodyPr>
          <a:lstStyle/>
          <a:p>
            <a:r>
              <a:rPr lang="en-US" dirty="0">
                <a:solidFill>
                  <a:srgbClr val="FF0000"/>
                </a:solidFill>
              </a:rPr>
              <a:t>Show example in notebook.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9146EE92-537A-584B-9E81-57B2447F0442}"/>
              </a:ext>
            </a:extLst>
          </p:cNvPr>
          <p:cNvSpPr txBox="1"/>
          <p:nvPr/>
        </p:nvSpPr>
        <p:spPr>
          <a:xfrm>
            <a:off x="990600" y="4019550"/>
            <a:ext cx="6785897" cy="646331"/>
          </a:xfrm>
          <a:prstGeom prst="rect">
            <a:avLst/>
          </a:prstGeom>
          <a:noFill/>
        </p:spPr>
        <p:txBody>
          <a:bodyPr wrap="none" rtlCol="0">
            <a:spAutoFit/>
          </a:bodyPr>
          <a:lstStyle/>
          <a:p>
            <a:r>
              <a:rPr lang="en-US" dirty="0">
                <a:solidFill>
                  <a:srgbClr val="FF0000"/>
                </a:solidFill>
              </a:rPr>
              <a:t>There is a better, or different, way to handle the </a:t>
            </a:r>
            <a:r>
              <a:rPr lang="en-US" i="1" dirty="0">
                <a:solidFill>
                  <a:srgbClr val="FF0000"/>
                </a:solidFill>
              </a:rPr>
              <a:t>semester</a:t>
            </a:r>
            <a:r>
              <a:rPr lang="en-US" dirty="0">
                <a:solidFill>
                  <a:srgbClr val="FF0000"/>
                </a:solidFill>
              </a:rPr>
              <a:t> “constraint.”</a:t>
            </a:r>
          </a:p>
          <a:p>
            <a:r>
              <a:rPr lang="en-US" dirty="0">
                <a:solidFill>
                  <a:srgbClr val="FF0000"/>
                </a:solidFill>
              </a:rPr>
              <a:t>Switch to notebook.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81C08BE0-9048-9660-8BCC-960E4DC267CA}"/>
              </a:ext>
            </a:extLst>
          </p:cNvPr>
          <p:cNvSpPr txBox="1"/>
          <p:nvPr/>
        </p:nvSpPr>
        <p:spPr>
          <a:xfrm>
            <a:off x="604806" y="3867150"/>
            <a:ext cx="754264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tend to avoid cascading, but that is just my style. I think delete and update</a:t>
            </a:r>
            <a:br>
              <a:rPr lang="en-US" dirty="0">
                <a:solidFill>
                  <a:srgbClr val="FF0000"/>
                </a:solidFill>
              </a:rPr>
            </a:br>
            <a:r>
              <a:rPr lang="en-US" dirty="0">
                <a:solidFill>
                  <a:srgbClr val="FF0000"/>
                </a:solidFill>
              </a:rPr>
              <a:t>should be explicit.</a:t>
            </a:r>
          </a:p>
          <a:p>
            <a:pPr marL="285750" indent="-285750">
              <a:buFont typeface="Arial" panose="020B0604020202020204" pitchFamily="34" charset="0"/>
              <a:buChar char="•"/>
            </a:pPr>
            <a:r>
              <a:rPr lang="en-US" dirty="0">
                <a:solidFill>
                  <a:srgbClr val="FF0000"/>
                </a:solidFill>
              </a:rPr>
              <a:t>Cascade does make more sense for Weak Entities.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8"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D8BA1076-91E2-6648-8F81-EBAAB434452F}"/>
              </a:ext>
            </a:extLst>
          </p:cNvPr>
          <p:cNvSpPr txBox="1"/>
          <p:nvPr/>
        </p:nvSpPr>
        <p:spPr>
          <a:xfrm>
            <a:off x="533400" y="3181350"/>
            <a:ext cx="6779164" cy="1477328"/>
          </a:xfrm>
          <a:prstGeom prst="rect">
            <a:avLst/>
          </a:prstGeom>
          <a:noFill/>
        </p:spPr>
        <p:txBody>
          <a:bodyPr wrap="none" rtlCol="0">
            <a:spAutoFit/>
          </a:bodyPr>
          <a:lstStyle/>
          <a:p>
            <a:r>
              <a:rPr lang="en-US" dirty="0">
                <a:solidFill>
                  <a:srgbClr val="FF0000"/>
                </a:solidFill>
              </a:rPr>
              <a:t>Historically,</a:t>
            </a:r>
          </a:p>
          <a:p>
            <a:pPr marL="285750" indent="-285750">
              <a:buFont typeface="Arial" panose="020B0604020202020204" pitchFamily="34" charset="0"/>
              <a:buChar char="•"/>
            </a:pPr>
            <a:r>
              <a:rPr lang="en-US" dirty="0">
                <a:solidFill>
                  <a:srgbClr val="FF0000"/>
                </a:solidFill>
              </a:rPr>
              <a:t>BLOBs were for data like images, scans, … …</a:t>
            </a:r>
          </a:p>
          <a:p>
            <a:pPr marL="285750" indent="-285750">
              <a:buFont typeface="Arial" panose="020B0604020202020204" pitchFamily="34" charset="0"/>
              <a:buChar char="•"/>
            </a:pPr>
            <a:r>
              <a:rPr lang="en-US" dirty="0">
                <a:solidFill>
                  <a:srgbClr val="FF0000"/>
                </a:solidFill>
              </a:rPr>
              <a:t>CLOBs were for things like documents.</a:t>
            </a:r>
          </a:p>
          <a:p>
            <a:r>
              <a:rPr lang="en-US" dirty="0">
                <a:solidFill>
                  <a:srgbClr val="FF0000"/>
                </a:solidFill>
              </a:rPr>
              <a:t>By and large with the emergence of the web and object/block storage,</a:t>
            </a:r>
            <a:br>
              <a:rPr lang="en-US" dirty="0">
                <a:solidFill>
                  <a:srgbClr val="FF0000"/>
                </a:solidFill>
              </a:rPr>
            </a:br>
            <a:r>
              <a:rPr lang="en-US" dirty="0">
                <a:solidFill>
                  <a:srgbClr val="FF0000"/>
                </a:solidFill>
              </a:rPr>
              <a:t>databases simply store URLs to the “large object.”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F7B42-C912-DC34-9963-8531CF2E463B}"/>
              </a:ext>
            </a:extLst>
          </p:cNvPr>
          <p:cNvSpPr>
            <a:spLocks noGrp="1"/>
          </p:cNvSpPr>
          <p:nvPr>
            <p:ph type="title"/>
          </p:nvPr>
        </p:nvSpPr>
        <p:spPr/>
        <p:txBody>
          <a:bodyPr/>
          <a:lstStyle/>
          <a:p>
            <a:r>
              <a:rPr lang="en-US" dirty="0"/>
              <a:t>MySQL Data Types (Partial)</a:t>
            </a:r>
          </a:p>
        </p:txBody>
      </p:sp>
      <p:pic>
        <p:nvPicPr>
          <p:cNvPr id="4" name="Picture 3">
            <a:extLst>
              <a:ext uri="{FF2B5EF4-FFF2-40B4-BE49-F238E27FC236}">
                <a16:creationId xmlns:a16="http://schemas.microsoft.com/office/drawing/2014/main" id="{6937310D-9140-9DE0-B330-56026FF9759E}"/>
              </a:ext>
            </a:extLst>
          </p:cNvPr>
          <p:cNvPicPr>
            <a:picLocks noChangeAspect="1"/>
          </p:cNvPicPr>
          <p:nvPr/>
        </p:nvPicPr>
        <p:blipFill>
          <a:blip r:embed="rId2"/>
          <a:stretch>
            <a:fillRect/>
          </a:stretch>
        </p:blipFill>
        <p:spPr>
          <a:xfrm>
            <a:off x="1143000" y="604552"/>
            <a:ext cx="6190646" cy="4094060"/>
          </a:xfrm>
          <a:prstGeom prst="rect">
            <a:avLst/>
          </a:prstGeom>
        </p:spPr>
      </p:pic>
    </p:spTree>
    <p:extLst>
      <p:ext uri="{BB962C8B-B14F-4D97-AF65-F5344CB8AC3E}">
        <p14:creationId xmlns:p14="http://schemas.microsoft.com/office/powerpoint/2010/main" val="4192712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A208F-5045-B0C5-2C16-A27A16E3DA29}"/>
              </a:ext>
            </a:extLst>
          </p:cNvPr>
          <p:cNvSpPr>
            <a:spLocks noGrp="1"/>
          </p:cNvSpPr>
          <p:nvPr>
            <p:ph idx="1"/>
          </p:nvPr>
        </p:nvSpPr>
        <p:spPr/>
        <p:txBody>
          <a:bodyPr/>
          <a:lstStyle/>
          <a:p>
            <a:r>
              <a:rPr lang="en-US" dirty="0"/>
              <a:t>All SQL implementations in a common core set of data types.</a:t>
            </a:r>
          </a:p>
          <a:p>
            <a:r>
              <a:rPr lang="en-US" dirty="0"/>
              <a:t>All SQL implementations/products introduce their own additional and</a:t>
            </a:r>
            <a:br>
              <a:rPr lang="en-US" dirty="0"/>
            </a:br>
            <a:r>
              <a:rPr lang="en-US" dirty="0"/>
              <a:t>extended data types.</a:t>
            </a:r>
          </a:p>
          <a:p>
            <a:r>
              <a:rPr lang="en-US" dirty="0"/>
              <a:t>The benefits of the types are:</a:t>
            </a:r>
          </a:p>
          <a:p>
            <a:pPr lvl="1"/>
            <a:r>
              <a:rPr lang="en-US" dirty="0"/>
              <a:t>Implementing constraints and integrity on setting data values.</a:t>
            </a:r>
          </a:p>
          <a:p>
            <a:pPr lvl="1"/>
            <a:r>
              <a:rPr lang="en-US" dirty="0"/>
              <a:t>There are often special functions that understand the domain.</a:t>
            </a:r>
          </a:p>
          <a:p>
            <a:r>
              <a:rPr lang="en-US" dirty="0"/>
              <a:t>The easiest example to help understanding is time/date.</a:t>
            </a:r>
          </a:p>
          <a:p>
            <a:r>
              <a:rPr lang="en-US" dirty="0"/>
              <a:t>Let’s see some examples in the notebook.</a:t>
            </a:r>
          </a:p>
          <a:p>
            <a:r>
              <a:rPr lang="en-US" dirty="0"/>
              <a:t>When you have homework assignments, you will have to look at the documentation or Google or ChatGPT to know if there is an appropriate data type. Practice is the only way you learn. On exams, I will provide a cheat sheet.</a:t>
            </a:r>
          </a:p>
        </p:txBody>
      </p:sp>
      <p:sp>
        <p:nvSpPr>
          <p:cNvPr id="3" name="Title 2">
            <a:extLst>
              <a:ext uri="{FF2B5EF4-FFF2-40B4-BE49-F238E27FC236}">
                <a16:creationId xmlns:a16="http://schemas.microsoft.com/office/drawing/2014/main" id="{AAF06829-2686-F905-56FF-3D04EAC93C9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05621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C43DBC-ACAD-0125-096C-5F60C7D1F426}"/>
              </a:ext>
            </a:extLst>
          </p:cNvPr>
          <p:cNvSpPr>
            <a:spLocks noGrp="1"/>
          </p:cNvSpPr>
          <p:nvPr>
            <p:ph idx="1"/>
          </p:nvPr>
        </p:nvSpPr>
        <p:spPr/>
        <p:txBody>
          <a:bodyPr/>
          <a:lstStyle/>
          <a:p>
            <a:r>
              <a:rPr lang="en-US" dirty="0"/>
              <a:t>I was sick, down and missing in action for several days.</a:t>
            </a:r>
            <a:br>
              <a:rPr lang="en-US" dirty="0"/>
            </a:br>
            <a:r>
              <a:rPr lang="en-US" dirty="0"/>
              <a:t>I am catching up on Ed Discussions, email, etc.</a:t>
            </a:r>
            <a:br>
              <a:rPr lang="en-US" dirty="0"/>
            </a:br>
            <a:endParaRPr lang="en-US" dirty="0"/>
          </a:p>
          <a:p>
            <a:r>
              <a:rPr lang="en-US" dirty="0"/>
              <a:t>I have asked the TAs to grade</a:t>
            </a:r>
          </a:p>
          <a:p>
            <a:pPr lvl="1"/>
            <a:r>
              <a:rPr lang="en-US" dirty="0"/>
              <a:t>HW0 by 09-FEB</a:t>
            </a:r>
          </a:p>
          <a:p>
            <a:pPr lvl="1"/>
            <a:r>
              <a:rPr lang="en-US" dirty="0"/>
              <a:t>HW1A by 15-FEB</a:t>
            </a:r>
            <a:br>
              <a:rPr lang="en-US" dirty="0"/>
            </a:br>
            <a:endParaRPr lang="en-US" dirty="0"/>
          </a:p>
          <a:p>
            <a:r>
              <a:rPr lang="en-US" dirty="0"/>
              <a:t>Homework 1B</a:t>
            </a:r>
          </a:p>
          <a:p>
            <a:pPr lvl="1"/>
            <a:r>
              <a:rPr lang="en-US" dirty="0"/>
              <a:t>The calendar shows homework 2 coming out this weekend.</a:t>
            </a:r>
          </a:p>
          <a:p>
            <a:pPr lvl="1"/>
            <a:r>
              <a:rPr lang="en-US" dirty="0"/>
              <a:t>I want to stick to the calendar to enable student planning/scheduling ==&gt;</a:t>
            </a:r>
            <a:br>
              <a:rPr lang="en-US" dirty="0"/>
            </a:br>
            <a:r>
              <a:rPr lang="en-US" dirty="0"/>
              <a:t>I am cancelling homework 1B.</a:t>
            </a:r>
          </a:p>
        </p:txBody>
      </p:sp>
      <p:sp>
        <p:nvSpPr>
          <p:cNvPr id="3" name="Title 2">
            <a:extLst>
              <a:ext uri="{FF2B5EF4-FFF2-40B4-BE49-F238E27FC236}">
                <a16:creationId xmlns:a16="http://schemas.microsoft.com/office/drawing/2014/main" id="{CC1A93B1-2BA8-C7D7-AC30-5EE5E6BC8AE0}"/>
              </a:ext>
            </a:extLst>
          </p:cNvPr>
          <p:cNvSpPr>
            <a:spLocks noGrp="1"/>
          </p:cNvSpPr>
          <p:nvPr>
            <p:ph type="title"/>
          </p:nvPr>
        </p:nvSpPr>
        <p:spPr/>
        <p:txBody>
          <a:bodyPr/>
          <a:lstStyle/>
          <a:p>
            <a:r>
              <a:rPr lang="en-US" dirty="0"/>
              <a:t>Status Updates, Homework 1B</a:t>
            </a:r>
          </a:p>
        </p:txBody>
      </p:sp>
    </p:spTree>
    <p:extLst>
      <p:ext uri="{BB962C8B-B14F-4D97-AF65-F5344CB8AC3E}">
        <p14:creationId xmlns:p14="http://schemas.microsoft.com/office/powerpoint/2010/main" val="2019951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with </a:t>
            </a:r>
            <a:r>
              <a:rPr lang="en-US" altLang="en-US" sz="1275" i="1" dirty="0" err="1">
                <a:solidFill>
                  <a:srgbClr val="000000"/>
                </a:solidFill>
              </a:rPr>
              <a:t>dept</a:t>
            </a:r>
            <a:r>
              <a:rPr lang="en-US" altLang="en-US" sz="1275" i="1" dirty="0">
                <a:solidFill>
                  <a:srgbClr val="000000"/>
                </a:solidFill>
              </a:rPr>
              <a:t> _total </a:t>
            </a:r>
            <a:r>
              <a:rPr lang="en-US" altLang="en-US" sz="1275" dirty="0">
                <a:solidFill>
                  <a:srgbClr val="000000"/>
                </a:solidFill>
              </a:rPr>
              <a:t>(</a:t>
            </a:r>
            <a:r>
              <a:rPr lang="en-US" altLang="en-US" sz="1275" i="1" dirty="0">
                <a:solidFill>
                  <a:srgbClr val="000000"/>
                </a:solidFill>
              </a:rPr>
              <a:t>dept_name</a:t>
            </a:r>
            <a:r>
              <a:rPr lang="en-US" altLang="en-US" sz="1275" dirty="0">
                <a:solidFill>
                  <a:srgbClr val="000000"/>
                </a:solidFill>
              </a:rPr>
              <a:t>, </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i="1" dirty="0">
                <a:solidFill>
                  <a:srgbClr val="000000"/>
                </a:solidFill>
              </a:rPr>
              <a:t>dept_name</a:t>
            </a:r>
            <a:r>
              <a:rPr lang="en-US" altLang="en-US" sz="1275" dirty="0">
                <a:solidFill>
                  <a:srgbClr val="000000"/>
                </a:solidFill>
              </a:rPr>
              <a:t>, </a:t>
            </a:r>
            <a:r>
              <a:rPr lang="en-US" altLang="en-US" sz="1275" b="1" dirty="0">
                <a:solidFill>
                  <a:srgbClr val="000000"/>
                </a:solidFill>
              </a:rPr>
              <a:t>sum</a:t>
            </a:r>
            <a:r>
              <a:rPr lang="en-US" altLang="en-US" sz="1275" dirty="0">
                <a:solidFill>
                  <a:srgbClr val="000000"/>
                </a:solidFill>
              </a:rPr>
              <a:t>(</a:t>
            </a:r>
            <a:r>
              <a:rPr lang="en-US" altLang="en-US" sz="1275" i="1" dirty="0">
                <a:solidFill>
                  <a:srgbClr val="000000"/>
                </a:solidFill>
              </a:rPr>
              <a:t>salary</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group by </a:t>
            </a:r>
            <a:r>
              <a:rPr lang="en-US" altLang="en-US" sz="1275" i="1" dirty="0">
                <a:solidFill>
                  <a:srgbClr val="000000"/>
                </a:solidFill>
              </a:rPr>
              <a:t>dept_name</a:t>
            </a:r>
            <a:r>
              <a:rPr lang="en-US" altLang="en-US" sz="1275" dirty="0">
                <a:solidFill>
                  <a:srgbClr val="000000"/>
                </a:solidFill>
              </a:rPr>
              <a:t>),</a:t>
            </a:r>
          </a:p>
          <a:p>
            <a:pPr defTabSz="685800"/>
            <a:r>
              <a:rPr lang="en-US" altLang="en-US" sz="1275" i="1" dirty="0" err="1">
                <a:solidFill>
                  <a:srgbClr val="000000"/>
                </a:solidFill>
              </a:rPr>
              <a:t>dept_total_avg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b="1" dirty="0" err="1">
                <a:solidFill>
                  <a:srgbClr val="000000"/>
                </a:solidFill>
              </a:rPr>
              <a:t>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err="1">
                <a:solidFill>
                  <a:srgbClr val="000000"/>
                </a:solidFill>
              </a:rPr>
              <a:t>dept_total</a:t>
            </a:r>
            <a:r>
              <a:rPr lang="en-US" altLang="en-US" sz="1275" dirty="0">
                <a:solidFill>
                  <a:srgbClr val="000000"/>
                </a:solidFill>
              </a:rPr>
              <a:t>)</a:t>
            </a:r>
          </a:p>
          <a:p>
            <a:pPr defTabSz="685800"/>
            <a:r>
              <a:rPr lang="en-US" altLang="en-US" sz="1275" b="1" dirty="0">
                <a:solidFill>
                  <a:srgbClr val="000000"/>
                </a:solidFill>
              </a:rPr>
              <a:t>select </a:t>
            </a:r>
            <a:r>
              <a:rPr lang="en-US" altLang="en-US" sz="1275" i="1" dirty="0">
                <a:solidFill>
                  <a:srgbClr val="000000"/>
                </a:solidFill>
              </a:rPr>
              <a:t>dept_name</a:t>
            </a:r>
          </a:p>
          <a:p>
            <a:pPr defTabSz="685800"/>
            <a:r>
              <a:rPr lang="en-US" altLang="en-US" sz="1275" b="1" dirty="0">
                <a:solidFill>
                  <a:srgbClr val="000000"/>
                </a:solidFill>
              </a:rPr>
              <a:t>from </a:t>
            </a:r>
            <a:r>
              <a:rPr lang="en-US" altLang="en-US" sz="1275" i="1" dirty="0" err="1">
                <a:solidFill>
                  <a:srgbClr val="000000"/>
                </a:solidFill>
              </a:rPr>
              <a:t>dept_total</a:t>
            </a:r>
            <a:r>
              <a:rPr lang="en-US" altLang="en-US" sz="1275" dirty="0">
                <a:solidFill>
                  <a:srgbClr val="000000"/>
                </a:solidFill>
              </a:rPr>
              <a:t>, </a:t>
            </a:r>
            <a:r>
              <a:rPr lang="en-US" altLang="en-US" sz="1275" i="1" dirty="0" err="1">
                <a:solidFill>
                  <a:srgbClr val="000000"/>
                </a:solidFill>
              </a:rPr>
              <a:t>dept_total_avg</a:t>
            </a:r>
            <a:endParaRPr lang="en-US" altLang="en-US" sz="1275" i="1" dirty="0">
              <a:solidFill>
                <a:srgbClr val="000000"/>
              </a:solidFill>
            </a:endParaRPr>
          </a:p>
          <a:p>
            <a:pPr defTabSz="685800"/>
            <a:r>
              <a:rPr lang="en-US" altLang="en-US" sz="1275" b="1" dirty="0">
                <a:solidFill>
                  <a:srgbClr val="000000"/>
                </a:solidFill>
              </a:rPr>
              <a:t>where </a:t>
            </a:r>
            <a:r>
              <a:rPr lang="en-US" altLang="en-US" sz="1275" i="1" dirty="0" err="1">
                <a:solidFill>
                  <a:srgbClr val="000000"/>
                </a:solidFill>
              </a:rPr>
              <a:t>dept_total.value</a:t>
            </a:r>
            <a:r>
              <a:rPr lang="en-US" altLang="en-US" sz="1275" i="1" dirty="0">
                <a:solidFill>
                  <a:srgbClr val="000000"/>
                </a:solidFill>
              </a:rPr>
              <a:t> </a:t>
            </a:r>
            <a:r>
              <a:rPr lang="en-US" altLang="en-US" sz="1275" dirty="0">
                <a:solidFill>
                  <a:srgbClr val="000000"/>
                </a:solidFill>
              </a:rPr>
              <a:t>&gt; </a:t>
            </a:r>
            <a:r>
              <a:rPr lang="en-US" altLang="en-US" sz="1275" i="1" dirty="0" err="1">
                <a:solidFill>
                  <a:srgbClr val="000000"/>
                </a:solidFill>
              </a:rPr>
              <a:t>dept_total_avg.value</a:t>
            </a:r>
            <a:r>
              <a:rPr lang="en-US" altLang="en-US" sz="1275" dirty="0">
                <a:solidFill>
                  <a:srgbClr val="000000"/>
                </a:solidFill>
              </a:rPr>
              <a:t>;</a:t>
            </a:r>
          </a:p>
        </p:txBody>
      </p:sp>
      <p:sp>
        <p:nvSpPr>
          <p:cNvPr id="2" name="TextBox 1">
            <a:extLst>
              <a:ext uri="{FF2B5EF4-FFF2-40B4-BE49-F238E27FC236}">
                <a16:creationId xmlns:a16="http://schemas.microsoft.com/office/drawing/2014/main" id="{08D9E32C-3312-C08C-28A8-043EA20CF1EA}"/>
              </a:ext>
            </a:extLst>
          </p:cNvPr>
          <p:cNvSpPr txBox="1"/>
          <p:nvPr/>
        </p:nvSpPr>
        <p:spPr>
          <a:xfrm>
            <a:off x="533400" y="3435630"/>
            <a:ext cx="775282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These are also called common table expressions.</a:t>
            </a:r>
          </a:p>
          <a:p>
            <a:pPr marL="285750" indent="-285750">
              <a:buFont typeface="Arial" panose="020B0604020202020204" pitchFamily="34" charset="0"/>
              <a:buChar char="•"/>
            </a:pPr>
            <a:r>
              <a:rPr lang="en-US" dirty="0">
                <a:solidFill>
                  <a:srgbClr val="FF0000"/>
                </a:solidFill>
              </a:rPr>
              <a:t>These are very, very helpful when writing complex queries with many clauses.</a:t>
            </a:r>
          </a:p>
          <a:p>
            <a:pPr marL="285750" indent="-285750">
              <a:buFont typeface="Arial" panose="020B0604020202020204" pitchFamily="34" charset="0"/>
              <a:buChar char="•"/>
            </a:pPr>
            <a:r>
              <a:rPr lang="en-US" dirty="0">
                <a:solidFill>
                  <a:srgbClr val="FF0000"/>
                </a:solidFill>
              </a:rPr>
              <a:t>“Slow is smooth. Smooth is fast.”</a:t>
            </a:r>
          </a:p>
          <a:p>
            <a:pPr marL="285750" indent="-285750">
              <a:buFont typeface="Arial" panose="020B0604020202020204" pitchFamily="34" charset="0"/>
              <a:buChar char="•"/>
            </a:pPr>
            <a:r>
              <a:rPr lang="en-US" dirty="0">
                <a:solidFill>
                  <a:srgbClr val="FF0000"/>
                </a:solidFill>
              </a:rPr>
              <a:t>“Break it down Barney Style.”</a:t>
            </a:r>
          </a:p>
          <a:p>
            <a:pPr marL="285750" indent="-285750">
              <a:buFont typeface="Arial" panose="020B0604020202020204" pitchFamily="34" charset="0"/>
              <a:buChar char="•"/>
            </a:pPr>
            <a:r>
              <a:rPr lang="en-US" dirty="0">
                <a:solidFill>
                  <a:srgbClr val="FF0000"/>
                </a:solidFill>
              </a:rPr>
              <a:t>Let’s look at a complex example in the notebook.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DE70-EC47-3485-90F1-A71A079DB26C}"/>
              </a:ext>
            </a:extLst>
          </p:cNvPr>
          <p:cNvSpPr>
            <a:spLocks noGrp="1"/>
          </p:cNvSpPr>
          <p:nvPr>
            <p:ph idx="1"/>
          </p:nvPr>
        </p:nvSpPr>
        <p:spPr>
          <a:xfrm>
            <a:off x="152400" y="590550"/>
            <a:ext cx="8839200" cy="3657600"/>
          </a:xfrm>
        </p:spPr>
        <p:txBody>
          <a:bodyPr/>
          <a:lstStyle/>
          <a:p>
            <a:r>
              <a:rPr lang="en-US" dirty="0"/>
              <a:t>There are basically two approaches to</a:t>
            </a:r>
            <a:br>
              <a:rPr lang="en-US" dirty="0"/>
            </a:br>
            <a:r>
              <a:rPr lang="en-US" dirty="0"/>
              <a:t>putting tables together.</a:t>
            </a:r>
          </a:p>
          <a:p>
            <a:r>
              <a:rPr lang="en-US" dirty="0"/>
              <a:t>UNION kind of “stacks” the tables.</a:t>
            </a:r>
          </a:p>
          <a:p>
            <a:r>
              <a:rPr lang="en-US" dirty="0"/>
              <a:t>JOIN kind of ”puts them side by side.”</a:t>
            </a:r>
          </a:p>
          <a:p>
            <a:r>
              <a:rPr lang="en-US" dirty="0"/>
              <a:t>We will see that there are more sophisticated</a:t>
            </a:r>
            <a:br>
              <a:rPr lang="en-US" dirty="0"/>
            </a:br>
            <a:r>
              <a:rPr lang="en-US" dirty="0"/>
              <a:t>patterns, including subqueries for</a:t>
            </a:r>
            <a:br>
              <a:rPr lang="en-US" dirty="0"/>
            </a:br>
            <a:r>
              <a:rPr lang="en-US" dirty="0"/>
              <a:t>combining tables.</a:t>
            </a:r>
          </a:p>
        </p:txBody>
      </p:sp>
      <p:sp>
        <p:nvSpPr>
          <p:cNvPr id="3" name="Title 2">
            <a:extLst>
              <a:ext uri="{FF2B5EF4-FFF2-40B4-BE49-F238E27FC236}">
                <a16:creationId xmlns:a16="http://schemas.microsoft.com/office/drawing/2014/main" id="{1ABC8EE2-7E25-2D49-1838-E52BAC74524A}"/>
              </a:ext>
            </a:extLst>
          </p:cNvPr>
          <p:cNvSpPr>
            <a:spLocks noGrp="1"/>
          </p:cNvSpPr>
          <p:nvPr>
            <p:ph type="title"/>
          </p:nvPr>
        </p:nvSpPr>
        <p:spPr/>
        <p:txBody>
          <a:bodyPr/>
          <a:lstStyle/>
          <a:p>
            <a:r>
              <a:rPr lang="en-US" dirty="0"/>
              <a:t>JOIN and UNION</a:t>
            </a:r>
          </a:p>
        </p:txBody>
      </p:sp>
      <p:pic>
        <p:nvPicPr>
          <p:cNvPr id="4" name="Picture 3">
            <a:extLst>
              <a:ext uri="{FF2B5EF4-FFF2-40B4-BE49-F238E27FC236}">
                <a16:creationId xmlns:a16="http://schemas.microsoft.com/office/drawing/2014/main" id="{805B47D0-6E43-507E-7DBF-5125F72B3F89}"/>
              </a:ext>
            </a:extLst>
          </p:cNvPr>
          <p:cNvPicPr>
            <a:picLocks noChangeAspect="1"/>
          </p:cNvPicPr>
          <p:nvPr/>
        </p:nvPicPr>
        <p:blipFill>
          <a:blip r:embed="rId2"/>
          <a:stretch>
            <a:fillRect/>
          </a:stretch>
        </p:blipFill>
        <p:spPr>
          <a:xfrm>
            <a:off x="5410200" y="548922"/>
            <a:ext cx="2936742" cy="1704870"/>
          </a:xfrm>
          <a:prstGeom prst="rect">
            <a:avLst/>
          </a:prstGeom>
        </p:spPr>
      </p:pic>
      <p:pic>
        <p:nvPicPr>
          <p:cNvPr id="5" name="Picture 4">
            <a:extLst>
              <a:ext uri="{FF2B5EF4-FFF2-40B4-BE49-F238E27FC236}">
                <a16:creationId xmlns:a16="http://schemas.microsoft.com/office/drawing/2014/main" id="{E4953663-0292-52D6-A60A-07CCB1322C4F}"/>
              </a:ext>
            </a:extLst>
          </p:cNvPr>
          <p:cNvPicPr>
            <a:picLocks noChangeAspect="1"/>
          </p:cNvPicPr>
          <p:nvPr/>
        </p:nvPicPr>
        <p:blipFill>
          <a:blip r:embed="rId3"/>
          <a:stretch>
            <a:fillRect/>
          </a:stretch>
        </p:blipFill>
        <p:spPr>
          <a:xfrm>
            <a:off x="5404556" y="2436008"/>
            <a:ext cx="3148571" cy="1371600"/>
          </a:xfrm>
          <a:prstGeom prst="rect">
            <a:avLst/>
          </a:prstGeom>
        </p:spPr>
      </p:pic>
    </p:spTree>
    <p:extLst>
      <p:ext uri="{BB962C8B-B14F-4D97-AF65-F5344CB8AC3E}">
        <p14:creationId xmlns:p14="http://schemas.microsoft.com/office/powerpoint/2010/main" val="332318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5A77BA-F441-F20B-861A-9BEB43BF6044}"/>
              </a:ext>
            </a:extLst>
          </p:cNvPr>
          <p:cNvSpPr>
            <a:spLocks noGrp="1"/>
          </p:cNvSpPr>
          <p:nvPr>
            <p:ph idx="1"/>
          </p:nvPr>
        </p:nvSpPr>
        <p:spPr/>
        <p:txBody>
          <a:bodyPr/>
          <a:lstStyle/>
          <a:p>
            <a:r>
              <a:rPr lang="en-US" dirty="0"/>
              <a:t>Go to the notebook.</a:t>
            </a:r>
          </a:p>
        </p:txBody>
      </p:sp>
      <p:sp>
        <p:nvSpPr>
          <p:cNvPr id="3" name="Title 2">
            <a:extLst>
              <a:ext uri="{FF2B5EF4-FFF2-40B4-BE49-F238E27FC236}">
                <a16:creationId xmlns:a16="http://schemas.microsoft.com/office/drawing/2014/main" id="{293A8DD8-C57F-A73D-F3D6-0904AEBA4B58}"/>
              </a:ext>
            </a:extLst>
          </p:cNvPr>
          <p:cNvSpPr>
            <a:spLocks noGrp="1"/>
          </p:cNvSpPr>
          <p:nvPr>
            <p:ph type="title"/>
          </p:nvPr>
        </p:nvSpPr>
        <p:spPr/>
        <p:txBody>
          <a:bodyPr/>
          <a:lstStyle/>
          <a:p>
            <a:r>
              <a:rPr lang="en-US" dirty="0"/>
              <a:t>Let’s See Some Examples</a:t>
            </a:r>
          </a:p>
        </p:txBody>
      </p:sp>
    </p:spTree>
    <p:extLst>
      <p:ext uri="{BB962C8B-B14F-4D97-AF65-F5344CB8AC3E}">
        <p14:creationId xmlns:p14="http://schemas.microsoft.com/office/powerpoint/2010/main" val="3020024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2B645-D8C1-5765-0128-778EB4697D2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8F70155-325F-7B68-1FC9-54A89E3A0398}"/>
              </a:ext>
            </a:extLst>
          </p:cNvPr>
          <p:cNvSpPr>
            <a:spLocks noGrp="1"/>
          </p:cNvSpPr>
          <p:nvPr>
            <p:ph type="title"/>
          </p:nvPr>
        </p:nvSpPr>
        <p:spPr/>
        <p:txBody>
          <a:bodyPr/>
          <a:lstStyle/>
          <a:p>
            <a:r>
              <a:rPr lang="en-US" dirty="0"/>
              <a:t>Walk Through the Project Template</a:t>
            </a:r>
          </a:p>
        </p:txBody>
      </p:sp>
    </p:spTree>
    <p:extLst>
      <p:ext uri="{BB962C8B-B14F-4D97-AF65-F5344CB8AC3E}">
        <p14:creationId xmlns:p14="http://schemas.microsoft.com/office/powerpoint/2010/main" val="1472013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005D9-832E-3F7B-63D2-02226F018E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7E465-5979-43C1-A5FD-4F536E17F8D4}"/>
              </a:ext>
            </a:extLst>
          </p:cNvPr>
          <p:cNvSpPr>
            <a:spLocks noGrp="1"/>
          </p:cNvSpPr>
          <p:nvPr>
            <p:ph idx="1"/>
          </p:nvPr>
        </p:nvSpPr>
        <p:spPr/>
        <p:txBody>
          <a:bodyPr/>
          <a:lstStyle/>
          <a:p>
            <a:r>
              <a:rPr lang="en-US" dirty="0"/>
              <a:t>Data Engineering</a:t>
            </a:r>
          </a:p>
        </p:txBody>
      </p:sp>
    </p:spTree>
    <p:extLst>
      <p:ext uri="{BB962C8B-B14F-4D97-AF65-F5344CB8AC3E}">
        <p14:creationId xmlns:p14="http://schemas.microsoft.com/office/powerpoint/2010/main" val="359400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 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DF50-8DF5-AC07-DBCA-A4E6948725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C474B1-C40E-7EB3-7808-0C0D737CA44B}"/>
              </a:ext>
            </a:extLst>
          </p:cNvPr>
          <p:cNvSpPr>
            <a:spLocks noGrp="1"/>
          </p:cNvSpPr>
          <p:nvPr>
            <p:ph type="title"/>
          </p:nvPr>
        </p:nvSpPr>
        <p:spPr/>
        <p:txBody>
          <a:bodyPr/>
          <a:lstStyle/>
          <a:p>
            <a:r>
              <a:rPr lang="en-US" dirty="0"/>
              <a:t>Walk Through the Sprint 1 Notebook</a:t>
            </a:r>
          </a:p>
        </p:txBody>
      </p:sp>
    </p:spTree>
    <p:extLst>
      <p:ext uri="{BB962C8B-B14F-4D97-AF65-F5344CB8AC3E}">
        <p14:creationId xmlns:p14="http://schemas.microsoft.com/office/powerpoint/2010/main" val="390252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Example: we define the relationship set  </a:t>
            </a:r>
            <a:r>
              <a:rPr kumimoji="1" lang="en-US" altLang="en-US" sz="1275" i="1" dirty="0">
                <a:solidFill>
                  <a:srgbClr val="000000"/>
                </a:solidFill>
              </a:rPr>
              <a:t>advisor</a:t>
            </a:r>
            <a:r>
              <a:rPr kumimoji="1" lang="en-US" altLang="en-US" sz="1275" dirty="0">
                <a:solidFill>
                  <a:srgbClr val="000000"/>
                </a:solidFill>
              </a:rPr>
              <a:t> to denote the associations between students and the instructors who act as their advisors.</a:t>
            </a:r>
          </a:p>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Pictorially, we draw a line between related entities.</a:t>
            </a:r>
          </a:p>
          <a:p>
            <a:pPr marL="257175" indent="-257175" defTabSz="685800" eaLnBrk="0" hangingPunct="0">
              <a:spcBef>
                <a:spcPct val="35000"/>
              </a:spcBef>
              <a:buClr>
                <a:srgbClr val="CC3300"/>
              </a:buClr>
              <a:buSzPct val="110000"/>
              <a:buFont typeface="Monotype Sorts" charset="2"/>
              <a:buChar char="n"/>
            </a:pPr>
            <a:endParaRPr kumimoji="1" lang="en-US" altLang="en-US" sz="1275" dirty="0">
              <a:solidFill>
                <a:srgbClr val="000000"/>
              </a:solidFill>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1D6C82-4FAD-9B49-5DFE-853A81E127D5}"/>
              </a:ext>
            </a:extLst>
          </p:cNvPr>
          <p:cNvSpPr/>
          <p:nvPr/>
        </p:nvSpPr>
        <p:spPr bwMode="auto">
          <a:xfrm>
            <a:off x="4191000" y="2128838"/>
            <a:ext cx="457200" cy="457200"/>
          </a:xfrm>
          <a:prstGeom prst="ellipse">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TextBox 2">
            <a:extLst>
              <a:ext uri="{FF2B5EF4-FFF2-40B4-BE49-F238E27FC236}">
                <a16:creationId xmlns:a16="http://schemas.microsoft.com/office/drawing/2014/main" id="{8F376AE4-ABC0-0CBA-E1B1-AA24BC9BFEF8}"/>
              </a:ext>
            </a:extLst>
          </p:cNvPr>
          <p:cNvSpPr txBox="1"/>
          <p:nvPr/>
        </p:nvSpPr>
        <p:spPr>
          <a:xfrm>
            <a:off x="1905000" y="4001658"/>
            <a:ext cx="6347892" cy="923330"/>
          </a:xfrm>
          <a:prstGeom prst="rect">
            <a:avLst/>
          </a:prstGeom>
          <a:noFill/>
        </p:spPr>
        <p:txBody>
          <a:bodyPr wrap="none" rtlCol="0">
            <a:spAutoFit/>
          </a:bodyPr>
          <a:lstStyle/>
          <a:p>
            <a:r>
              <a:rPr lang="en-US" dirty="0">
                <a:solidFill>
                  <a:srgbClr val="FF0000"/>
                </a:solidFill>
              </a:rPr>
              <a:t>The fact that Katz advises 2 students is important </a:t>
            </a:r>
            <a:r>
              <a:rPr lang="en-US" dirty="0">
                <a:solidFill>
                  <a:srgbClr val="FF0000"/>
                </a:solidFill>
                <a:sym typeface="Wingdings" pitchFamily="2" charset="2"/>
              </a:rPr>
              <a:t></a:t>
            </a:r>
            <a:br>
              <a:rPr lang="en-US" dirty="0">
                <a:solidFill>
                  <a:srgbClr val="FF0000"/>
                </a:solidFill>
                <a:sym typeface="Wingdings" pitchFamily="2" charset="2"/>
              </a:rPr>
            </a:br>
            <a:r>
              <a:rPr lang="en-US" dirty="0">
                <a:solidFill>
                  <a:srgbClr val="FF0000"/>
                </a:solidFill>
                <a:sym typeface="Wingdings" pitchFamily="2" charset="2"/>
              </a:rPr>
              <a:t>The instructor – advises -&gt; student relationship is one-to-many </a:t>
            </a:r>
            <a:br>
              <a:rPr lang="en-US" dirty="0">
                <a:solidFill>
                  <a:srgbClr val="FF0000"/>
                </a:solidFill>
                <a:sym typeface="Wingdings" pitchFamily="2" charset="2"/>
              </a:rPr>
            </a:br>
            <a:r>
              <a:rPr lang="en-US" dirty="0">
                <a:solidFill>
                  <a:srgbClr val="FF0000"/>
                </a:solidFill>
                <a:sym typeface="Wingdings" pitchFamily="2" charset="2"/>
              </a:rPr>
              <a:t>The foreign key must be from student to instructor.</a:t>
            </a:r>
            <a:endParaRPr lang="en-US"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738312" y="64294"/>
            <a:ext cx="6262688" cy="457200"/>
          </a:xfrm>
        </p:spPr>
        <p:txBody>
          <a:bodyPr/>
          <a:lstStyle/>
          <a:p>
            <a:pPr>
              <a:defRPr/>
            </a:pPr>
            <a:r>
              <a:rPr lang="en-US" altLang="en-US" sz="1800" dirty="0">
                <a:effectLst>
                  <a:outerShdw blurRad="38100" dist="38100" dir="2700000" algn="tl">
                    <a:srgbClr val="C0C0C0"/>
                  </a:outerShdw>
                </a:effectLst>
              </a:rPr>
              <a:t>Representing Relationship  Sets via ER Diagrams </a:t>
            </a:r>
          </a:p>
        </p:txBody>
      </p:sp>
      <p:sp>
        <p:nvSpPr>
          <p:cNvPr id="18435" name="Rectangle 3"/>
          <p:cNvSpPr>
            <a:spLocks noChangeArrowheads="1"/>
          </p:cNvSpPr>
          <p:nvPr/>
        </p:nvSpPr>
        <p:spPr bwMode="auto">
          <a:xfrm>
            <a:off x="1760696" y="903775"/>
            <a:ext cx="5622608"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Diamonds represent relationship sets.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56" y="1509198"/>
            <a:ext cx="3603641" cy="73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C10721-C944-BDB9-910E-0314230EC1BF}"/>
              </a:ext>
            </a:extLst>
          </p:cNvPr>
          <p:cNvPicPr>
            <a:picLocks noChangeAspect="1"/>
          </p:cNvPicPr>
          <p:nvPr/>
        </p:nvPicPr>
        <p:blipFill>
          <a:blip r:embed="rId4"/>
          <a:stretch>
            <a:fillRect/>
          </a:stretch>
        </p:blipFill>
        <p:spPr>
          <a:xfrm>
            <a:off x="366871" y="2765779"/>
            <a:ext cx="2787650" cy="886179"/>
          </a:xfrm>
          <a:prstGeom prst="rect">
            <a:avLst/>
          </a:prstGeom>
        </p:spPr>
      </p:pic>
      <p:pic>
        <p:nvPicPr>
          <p:cNvPr id="3" name="Picture 2">
            <a:extLst>
              <a:ext uri="{FF2B5EF4-FFF2-40B4-BE49-F238E27FC236}">
                <a16:creationId xmlns:a16="http://schemas.microsoft.com/office/drawing/2014/main" id="{8AFA8A02-C55F-BD63-7658-B4C1EE449777}"/>
              </a:ext>
            </a:extLst>
          </p:cNvPr>
          <p:cNvPicPr>
            <a:picLocks noChangeAspect="1"/>
          </p:cNvPicPr>
          <p:nvPr/>
        </p:nvPicPr>
        <p:blipFill>
          <a:blip r:embed="rId5"/>
          <a:stretch>
            <a:fillRect/>
          </a:stretch>
        </p:blipFill>
        <p:spPr>
          <a:xfrm>
            <a:off x="5410200" y="2765779"/>
            <a:ext cx="2766629" cy="1689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107652</TotalTime>
  <Words>5420</Words>
  <Application>Microsoft Macintosh PowerPoint</Application>
  <PresentationFormat>On-screen Show (16:9)</PresentationFormat>
  <Paragraphs>485</Paragraphs>
  <Slides>71</Slides>
  <Notes>38</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71</vt:i4>
      </vt:variant>
    </vt:vector>
  </HeadingPairs>
  <TitlesOfParts>
    <vt:vector size="93"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5_db-5-grey</vt:lpstr>
      <vt:lpstr>2_db-5-grey</vt:lpstr>
      <vt:lpstr>3_db-5-grey</vt:lpstr>
      <vt:lpstr>6_db-5-grey</vt:lpstr>
      <vt:lpstr>PowerPoint Presentation</vt:lpstr>
      <vt:lpstr>PowerPoint Presentation</vt:lpstr>
      <vt:lpstr>Notes and Content</vt:lpstr>
      <vt:lpstr>PowerPoint Presentation</vt:lpstr>
      <vt:lpstr>Status Updates, Homework 1B</vt:lpstr>
      <vt:lpstr>PowerPoint Presentation</vt:lpstr>
      <vt:lpstr>Relationship Sets</vt:lpstr>
      <vt:lpstr>Relationship Sets (Cont.)</vt:lpstr>
      <vt:lpstr>Representing Relationship  Sets via ER Diagrams </vt:lpstr>
      <vt:lpstr>Many-to-Many</vt:lpstr>
      <vt:lpstr>Associative Entity</vt:lpstr>
      <vt:lpstr>Relationship Sets (Cont.)</vt:lpstr>
      <vt:lpstr>Relationship Sets with Attributes</vt:lpstr>
      <vt:lpstr>Associative Entity</vt:lpstr>
      <vt:lpstr>Weak Entity Sets</vt:lpstr>
      <vt:lpstr>Weak Entity Sets (Cont.)</vt:lpstr>
      <vt:lpstr>Weak Entity Sets (Cont.)</vt:lpstr>
      <vt:lpstr>Expressing Weak Entity Sets</vt:lpstr>
      <vt:lpstr>Weak Entity Set</vt:lpstr>
      <vt:lpstr>Roles</vt:lpstr>
      <vt:lpstr>Complex Attributes</vt:lpstr>
      <vt:lpstr>Multivalued Attributes</vt:lpstr>
      <vt:lpstr>PowerPoint Presentation</vt:lpstr>
      <vt:lpstr>Union Operation</vt:lpstr>
      <vt:lpstr>Union Operation (Cont.)</vt:lpstr>
      <vt:lpstr>Set-Intersection Operation</vt:lpstr>
      <vt:lpstr>Set Difference Operation</vt:lpstr>
      <vt:lpstr>Simple Examples</vt:lpstr>
      <vt:lpstr>The Assignment  Operation </vt:lpstr>
      <vt:lpstr>The Rename Operation </vt:lpstr>
      <vt:lpstr>Putting Some Pieces Together</vt:lpstr>
      <vt:lpstr>PowerPoint Presentation</vt:lpstr>
      <vt:lpstr>SQL Parts</vt:lpstr>
      <vt:lpstr>Data Definition Language</vt:lpstr>
      <vt:lpstr>Create Table Construct</vt:lpstr>
      <vt:lpstr>Integrity Constraints in Create Table</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Complex Check Conditions</vt:lpstr>
      <vt:lpstr>Built-in Data Types in SQL </vt:lpstr>
      <vt:lpstr>Large-Object Types</vt:lpstr>
      <vt:lpstr>MySQL Data Types (Partial)</vt:lpstr>
      <vt:lpstr>Summary</vt:lpstr>
      <vt:lpstr>With Clause</vt:lpstr>
      <vt:lpstr>Complex Queries using With Clause</vt:lpstr>
      <vt:lpstr>Set Operations</vt:lpstr>
      <vt:lpstr>Set Operations (Cont.)</vt:lpstr>
      <vt:lpstr>JOIN and UNION</vt:lpstr>
      <vt:lpstr>Nested Subqueries</vt:lpstr>
      <vt:lpstr>Subqueries in the Form Clause</vt:lpstr>
      <vt:lpstr>Scalar Subquery</vt:lpstr>
      <vt:lpstr>Let’s See Some Examples</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Walk Through the Project Template</vt:lpstr>
      <vt:lpstr>PowerPoint Presentation</vt:lpstr>
      <vt:lpstr>Business Intelligence, Insight, Analysis, … …</vt:lpstr>
      <vt:lpstr>Walk Through the Sprint 1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622</cp:revision>
  <cp:lastPrinted>2025-02-07T10:49:29Z</cp:lastPrinted>
  <dcterms:created xsi:type="dcterms:W3CDTF">2010-04-12T23:12:02Z</dcterms:created>
  <dcterms:modified xsi:type="dcterms:W3CDTF">2025-02-08T19:12:35Z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